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6600"/>
    <a:srgbClr val="CC00FF"/>
    <a:srgbClr val="0000FF"/>
    <a:srgbClr val="FFCC66"/>
    <a:srgbClr val="0066FF"/>
    <a:srgbClr val="339933"/>
    <a:srgbClr val="FFFE00"/>
    <a:srgbClr val="EAC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621" autoAdjust="0"/>
    <p:restoredTop sz="97094" autoAdjust="0"/>
  </p:normalViewPr>
  <p:slideViewPr>
    <p:cSldViewPr>
      <p:cViewPr>
        <p:scale>
          <a:sx n="66" d="100"/>
          <a:sy n="66" d="100"/>
        </p:scale>
        <p:origin x="-6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7A3BA97-47CF-41BB-A7D0-C709B1D7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7A7378-C488-4B1D-8375-F9EC2666B4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A0AEA2-FB7D-4088-AA9E-8CC21D6B5B3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312506-79C1-4F12-95DB-5233EE83402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9B90E4-6759-4CC6-9E00-20B51C02BA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009D3-2715-4432-95AF-7220A58E160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AA-D30B-42E7-8791-E1E372BEF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56F2C-85B7-4762-8CF2-0BDFD03CA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4AB98-2E85-42BE-8F1B-74C67E196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17DE7-9BA4-4785-93BF-23094DB4F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C40D4-4B47-408C-B7AF-82BB1803A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A82C8-3287-4224-B0E0-8648B1B10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C70AA-BFED-49B1-9E68-5DC9A481D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DCA1C-C837-4524-9565-2238E8537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DADD6-9A53-4933-9F28-0AA4F10CE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80F59-EF55-4597-8BC9-FE309215D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38E4A-A80F-45DF-95D4-FC57DA383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6F139-3EA2-437D-9BB7-54C8E8A19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80BC4FE-FE96-47AD-857E-17018A060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8"/>
          <p:cNvSpPr>
            <a:spLocks noChangeArrowheads="1"/>
          </p:cNvSpPr>
          <p:nvPr userDrawn="1"/>
        </p:nvSpPr>
        <p:spPr bwMode="auto">
          <a:xfrm>
            <a:off x="0" y="0"/>
            <a:ext cx="9153525" cy="6865938"/>
          </a:xfrm>
          <a:prstGeom prst="rect">
            <a:avLst/>
          </a:prstGeom>
          <a:solidFill>
            <a:srgbClr val="60A712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Freeform 9"/>
          <p:cNvSpPr>
            <a:spLocks/>
          </p:cNvSpPr>
          <p:nvPr userDrawn="1"/>
        </p:nvSpPr>
        <p:spPr bwMode="auto">
          <a:xfrm>
            <a:off x="171450" y="476250"/>
            <a:ext cx="8793163" cy="6042025"/>
          </a:xfrm>
          <a:custGeom>
            <a:avLst/>
            <a:gdLst>
              <a:gd name="T0" fmla="*/ 1078 w 1078"/>
              <a:gd name="T1" fmla="*/ 34 h 698"/>
              <a:gd name="T2" fmla="*/ 1078 w 1078"/>
              <a:gd name="T3" fmla="*/ 34 h 698"/>
              <a:gd name="T4" fmla="*/ 1078 w 1078"/>
              <a:gd name="T5" fmla="*/ 26 h 698"/>
              <a:gd name="T6" fmla="*/ 1057 w 1078"/>
              <a:gd name="T7" fmla="*/ 0 h 698"/>
              <a:gd name="T8" fmla="*/ 793 w 1078"/>
              <a:gd name="T9" fmla="*/ 0 h 698"/>
              <a:gd name="T10" fmla="*/ 772 w 1078"/>
              <a:gd name="T11" fmla="*/ 26 h 698"/>
              <a:gd name="T12" fmla="*/ 772 w 1078"/>
              <a:gd name="T13" fmla="*/ 34 h 698"/>
              <a:gd name="T14" fmla="*/ 772 w 1078"/>
              <a:gd name="T15" fmla="*/ 41 h 698"/>
              <a:gd name="T16" fmla="*/ 20 w 1078"/>
              <a:gd name="T17" fmla="*/ 41 h 698"/>
              <a:gd name="T18" fmla="*/ 0 w 1078"/>
              <a:gd name="T19" fmla="*/ 61 h 698"/>
              <a:gd name="T20" fmla="*/ 0 w 1078"/>
              <a:gd name="T21" fmla="*/ 678 h 698"/>
              <a:gd name="T22" fmla="*/ 20 w 1078"/>
              <a:gd name="T23" fmla="*/ 698 h 698"/>
              <a:gd name="T24" fmla="*/ 1057 w 1078"/>
              <a:gd name="T25" fmla="*/ 698 h 698"/>
              <a:gd name="T26" fmla="*/ 1078 w 1078"/>
              <a:gd name="T27" fmla="*/ 678 h 698"/>
              <a:gd name="T28" fmla="*/ 1078 w 1078"/>
              <a:gd name="T29" fmla="*/ 77 h 698"/>
              <a:gd name="T30" fmla="*/ 1078 w 1078"/>
              <a:gd name="T31" fmla="*/ 77 h 698"/>
              <a:gd name="T32" fmla="*/ 1078 w 1078"/>
              <a:gd name="T33" fmla="*/ 34 h 6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8" h="698">
                <a:moveTo>
                  <a:pt x="1078" y="34"/>
                </a:moveTo>
                <a:lnTo>
                  <a:pt x="1078" y="34"/>
                </a:lnTo>
                <a:lnTo>
                  <a:pt x="1078" y="26"/>
                </a:lnTo>
                <a:cubicBezTo>
                  <a:pt x="1078" y="12"/>
                  <a:pt x="1069" y="0"/>
                  <a:pt x="1057" y="0"/>
                </a:cubicBezTo>
                <a:lnTo>
                  <a:pt x="793" y="0"/>
                </a:lnTo>
                <a:cubicBezTo>
                  <a:pt x="781" y="0"/>
                  <a:pt x="772" y="12"/>
                  <a:pt x="772" y="26"/>
                </a:cubicBezTo>
                <a:lnTo>
                  <a:pt x="772" y="34"/>
                </a:lnTo>
                <a:cubicBezTo>
                  <a:pt x="772" y="36"/>
                  <a:pt x="772" y="39"/>
                  <a:pt x="772" y="41"/>
                </a:cubicBezTo>
                <a:lnTo>
                  <a:pt x="20" y="41"/>
                </a:lnTo>
                <a:cubicBezTo>
                  <a:pt x="9" y="41"/>
                  <a:pt x="0" y="50"/>
                  <a:pt x="0" y="61"/>
                </a:cubicBezTo>
                <a:lnTo>
                  <a:pt x="0" y="678"/>
                </a:lnTo>
                <a:cubicBezTo>
                  <a:pt x="0" y="689"/>
                  <a:pt x="9" y="698"/>
                  <a:pt x="20" y="698"/>
                </a:cubicBezTo>
                <a:lnTo>
                  <a:pt x="1057" y="698"/>
                </a:lnTo>
                <a:cubicBezTo>
                  <a:pt x="1069" y="698"/>
                  <a:pt x="1078" y="689"/>
                  <a:pt x="1078" y="678"/>
                </a:cubicBezTo>
                <a:lnTo>
                  <a:pt x="1078" y="77"/>
                </a:lnTo>
                <a:lnTo>
                  <a:pt x="1078" y="34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081" name="Picture 15" descr="slide1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04800" y="5676900"/>
            <a:ext cx="7747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7" descr="numsensk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391400" y="533400"/>
            <a:ext cx="714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8" descr="fraction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8229600" y="533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9" descr="cong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6629400" y="533400"/>
            <a:ext cx="61912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E:\LONG\GI&#193;O%20&#193;N%20_%20N&#258;M%20H&#7884;C%202008%20-%202009\ThayTrung_tang\BGT_LO~1\Toan%204\DIA_CD\trang_chu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slide" Target="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2">
            <a:hlinkClick r:id="rId3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4099" name="WordArt 13"/>
          <p:cNvSpPr>
            <a:spLocks noChangeArrowheads="1" noChangeShapeType="1" noTextEdit="1"/>
          </p:cNvSpPr>
          <p:nvPr/>
        </p:nvSpPr>
        <p:spPr bwMode="auto">
          <a:xfrm>
            <a:off x="2057400" y="2438400"/>
            <a:ext cx="60198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Chia hai số có tận cùng </a:t>
            </a:r>
          </a:p>
          <a:p>
            <a:pPr algn="ctr"/>
            <a:r>
              <a:rPr lang="en-US" sz="4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là các chữ số 0</a:t>
            </a:r>
          </a:p>
        </p:txBody>
      </p:sp>
      <p:sp>
        <p:nvSpPr>
          <p:cNvPr id="4100" name="WordArt 14"/>
          <p:cNvSpPr>
            <a:spLocks noChangeArrowheads="1" noChangeShapeType="1" noTextEdit="1"/>
          </p:cNvSpPr>
          <p:nvPr/>
        </p:nvSpPr>
        <p:spPr bwMode="auto">
          <a:xfrm>
            <a:off x="3886200" y="2057400"/>
            <a:ext cx="2047875" cy="7048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758212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Bài 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609600" cy="457200"/>
          </a:xfrm>
          <a:prstGeom prst="actionButtonBeginning">
            <a:avLst/>
          </a:prstGeom>
          <a:solidFill>
            <a:srgbClr val="EAC1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 rot="-5400000">
            <a:off x="-1290637" y="3957637"/>
            <a:ext cx="4800600" cy="847725"/>
            <a:chOff x="2350" y="1008"/>
            <a:chExt cx="1826" cy="534"/>
          </a:xfrm>
        </p:grpSpPr>
        <p:pic>
          <p:nvPicPr>
            <p:cNvPr id="2122" name="Picture 6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23" name="Picture 7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24" name="Picture 8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25" name="Picture 9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152400" y="457200"/>
          <a:ext cx="1828800" cy="1463675"/>
        </p:xfrm>
        <a:graphic>
          <a:graphicData uri="http://schemas.openxmlformats.org/presentationml/2006/ole">
            <p:oleObj spid="_x0000_s2050" name="Clip" r:id="rId5" imgW="1104840" imgH="809535" progId="MS_ClipArt_Gallery.2">
              <p:embed/>
            </p:oleObj>
          </a:graphicData>
        </a:graphic>
      </p:graphicFrame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7315200" y="457200"/>
          <a:ext cx="1981200" cy="2362200"/>
        </p:xfrm>
        <a:graphic>
          <a:graphicData uri="http://schemas.openxmlformats.org/presentationml/2006/ole">
            <p:oleObj spid="_x0000_s2051" name="Clip" r:id="rId6" imgW="2083003" imgH="3003804" progId="MS_ClipArt_Gallery.2">
              <p:embed/>
            </p:oleObj>
          </a:graphicData>
        </a:graphic>
      </p:graphicFrame>
      <p:grpSp>
        <p:nvGrpSpPr>
          <p:cNvPr id="2054" name="Group 12"/>
          <p:cNvGrpSpPr>
            <a:grpSpLocks/>
          </p:cNvGrpSpPr>
          <p:nvPr/>
        </p:nvGrpSpPr>
        <p:grpSpPr bwMode="auto">
          <a:xfrm>
            <a:off x="2165350" y="990600"/>
            <a:ext cx="5073650" cy="5418138"/>
            <a:chOff x="47" y="0"/>
            <a:chExt cx="5713" cy="4320"/>
          </a:xfrm>
        </p:grpSpPr>
        <p:sp>
          <p:nvSpPr>
            <p:cNvPr id="2056" name="Freeform 13"/>
            <p:cNvSpPr>
              <a:spLocks/>
            </p:cNvSpPr>
            <p:nvPr/>
          </p:nvSpPr>
          <p:spPr bwMode="auto">
            <a:xfrm>
              <a:off x="47" y="0"/>
              <a:ext cx="5713" cy="4320"/>
            </a:xfrm>
            <a:custGeom>
              <a:avLst/>
              <a:gdLst>
                <a:gd name="T0" fmla="*/ 3365 w 5713"/>
                <a:gd name="T1" fmla="*/ 58 h 4320"/>
                <a:gd name="T2" fmla="*/ 3390 w 5713"/>
                <a:gd name="T3" fmla="*/ 142 h 4320"/>
                <a:gd name="T4" fmla="*/ 3613 w 5713"/>
                <a:gd name="T5" fmla="*/ 187 h 4320"/>
                <a:gd name="T6" fmla="*/ 4015 w 5713"/>
                <a:gd name="T7" fmla="*/ 178 h 4320"/>
                <a:gd name="T8" fmla="*/ 4051 w 5713"/>
                <a:gd name="T9" fmla="*/ 310 h 4320"/>
                <a:gd name="T10" fmla="*/ 3735 w 5713"/>
                <a:gd name="T11" fmla="*/ 420 h 4320"/>
                <a:gd name="T12" fmla="*/ 3794 w 5713"/>
                <a:gd name="T13" fmla="*/ 514 h 4320"/>
                <a:gd name="T14" fmla="*/ 3699 w 5713"/>
                <a:gd name="T15" fmla="*/ 610 h 4320"/>
                <a:gd name="T16" fmla="*/ 3576 w 5713"/>
                <a:gd name="T17" fmla="*/ 663 h 4320"/>
                <a:gd name="T18" fmla="*/ 3529 w 5713"/>
                <a:gd name="T19" fmla="*/ 765 h 4320"/>
                <a:gd name="T20" fmla="*/ 3699 w 5713"/>
                <a:gd name="T21" fmla="*/ 779 h 4320"/>
                <a:gd name="T22" fmla="*/ 3838 w 5713"/>
                <a:gd name="T23" fmla="*/ 866 h 4320"/>
                <a:gd name="T24" fmla="*/ 3855 w 5713"/>
                <a:gd name="T25" fmla="*/ 996 h 4320"/>
                <a:gd name="T26" fmla="*/ 4086 w 5713"/>
                <a:gd name="T27" fmla="*/ 1008 h 4320"/>
                <a:gd name="T28" fmla="*/ 4093 w 5713"/>
                <a:gd name="T29" fmla="*/ 1019 h 4320"/>
                <a:gd name="T30" fmla="*/ 4213 w 5713"/>
                <a:gd name="T31" fmla="*/ 990 h 4320"/>
                <a:gd name="T32" fmla="*/ 4402 w 5713"/>
                <a:gd name="T33" fmla="*/ 1022 h 4320"/>
                <a:gd name="T34" fmla="*/ 5351 w 5713"/>
                <a:gd name="T35" fmla="*/ 1452 h 4320"/>
                <a:gd name="T36" fmla="*/ 5642 w 5713"/>
                <a:gd name="T37" fmla="*/ 1563 h 4320"/>
                <a:gd name="T38" fmla="*/ 5637 w 5713"/>
                <a:gd name="T39" fmla="*/ 1877 h 4320"/>
                <a:gd name="T40" fmla="*/ 5417 w 5713"/>
                <a:gd name="T41" fmla="*/ 2071 h 4320"/>
                <a:gd name="T42" fmla="*/ 5321 w 5713"/>
                <a:gd name="T43" fmla="*/ 2666 h 4320"/>
                <a:gd name="T44" fmla="*/ 5311 w 5713"/>
                <a:gd name="T45" fmla="*/ 2755 h 4320"/>
                <a:gd name="T46" fmla="*/ 4581 w 5713"/>
                <a:gd name="T47" fmla="*/ 3818 h 4320"/>
                <a:gd name="T48" fmla="*/ 4260 w 5713"/>
                <a:gd name="T49" fmla="*/ 3877 h 4320"/>
                <a:gd name="T50" fmla="*/ 4554 w 5713"/>
                <a:gd name="T51" fmla="*/ 4005 h 4320"/>
                <a:gd name="T52" fmla="*/ 4525 w 5713"/>
                <a:gd name="T53" fmla="*/ 4188 h 4320"/>
                <a:gd name="T54" fmla="*/ 3961 w 5713"/>
                <a:gd name="T55" fmla="*/ 4303 h 4320"/>
                <a:gd name="T56" fmla="*/ 3451 w 5713"/>
                <a:gd name="T57" fmla="*/ 4237 h 4320"/>
                <a:gd name="T58" fmla="*/ 3194 w 5713"/>
                <a:gd name="T59" fmla="*/ 4093 h 4320"/>
                <a:gd name="T60" fmla="*/ 2990 w 5713"/>
                <a:gd name="T61" fmla="*/ 3942 h 4320"/>
                <a:gd name="T62" fmla="*/ 3034 w 5713"/>
                <a:gd name="T63" fmla="*/ 3838 h 4320"/>
                <a:gd name="T64" fmla="*/ 2789 w 5713"/>
                <a:gd name="T65" fmla="*/ 3815 h 4320"/>
                <a:gd name="T66" fmla="*/ 2632 w 5713"/>
                <a:gd name="T67" fmla="*/ 3852 h 4320"/>
                <a:gd name="T68" fmla="*/ 2598 w 5713"/>
                <a:gd name="T69" fmla="*/ 3974 h 4320"/>
                <a:gd name="T70" fmla="*/ 2478 w 5713"/>
                <a:gd name="T71" fmla="*/ 4184 h 4320"/>
                <a:gd name="T72" fmla="*/ 2169 w 5713"/>
                <a:gd name="T73" fmla="*/ 4316 h 4320"/>
                <a:gd name="T74" fmla="*/ 1723 w 5713"/>
                <a:gd name="T75" fmla="*/ 4236 h 4320"/>
                <a:gd name="T76" fmla="*/ 1515 w 5713"/>
                <a:gd name="T77" fmla="*/ 4069 h 4320"/>
                <a:gd name="T78" fmla="*/ 1203 w 5713"/>
                <a:gd name="T79" fmla="*/ 3952 h 4320"/>
                <a:gd name="T80" fmla="*/ 1017 w 5713"/>
                <a:gd name="T81" fmla="*/ 3803 h 4320"/>
                <a:gd name="T82" fmla="*/ 154 w 5713"/>
                <a:gd name="T83" fmla="*/ 2099 h 4320"/>
                <a:gd name="T84" fmla="*/ 5 w 5713"/>
                <a:gd name="T85" fmla="*/ 1861 h 4320"/>
                <a:gd name="T86" fmla="*/ 365 w 5713"/>
                <a:gd name="T87" fmla="*/ 1116 h 4320"/>
                <a:gd name="T88" fmla="*/ 870 w 5713"/>
                <a:gd name="T89" fmla="*/ 1116 h 4320"/>
                <a:gd name="T90" fmla="*/ 1395 w 5713"/>
                <a:gd name="T91" fmla="*/ 1046 h 4320"/>
                <a:gd name="T92" fmla="*/ 1497 w 5713"/>
                <a:gd name="T93" fmla="*/ 992 h 4320"/>
                <a:gd name="T94" fmla="*/ 1664 w 5713"/>
                <a:gd name="T95" fmla="*/ 999 h 4320"/>
                <a:gd name="T96" fmla="*/ 1814 w 5713"/>
                <a:gd name="T97" fmla="*/ 995 h 4320"/>
                <a:gd name="T98" fmla="*/ 2017 w 5713"/>
                <a:gd name="T99" fmla="*/ 866 h 4320"/>
                <a:gd name="T100" fmla="*/ 2260 w 5713"/>
                <a:gd name="T101" fmla="*/ 782 h 4320"/>
                <a:gd name="T102" fmla="*/ 2191 w 5713"/>
                <a:gd name="T103" fmla="*/ 726 h 4320"/>
                <a:gd name="T104" fmla="*/ 2056 w 5713"/>
                <a:gd name="T105" fmla="*/ 670 h 4320"/>
                <a:gd name="T106" fmla="*/ 2044 w 5713"/>
                <a:gd name="T107" fmla="*/ 612 h 4320"/>
                <a:gd name="T108" fmla="*/ 1973 w 5713"/>
                <a:gd name="T109" fmla="*/ 575 h 4320"/>
                <a:gd name="T110" fmla="*/ 1870 w 5713"/>
                <a:gd name="T111" fmla="*/ 557 h 4320"/>
                <a:gd name="T112" fmla="*/ 1689 w 5713"/>
                <a:gd name="T113" fmla="*/ 406 h 4320"/>
                <a:gd name="T114" fmla="*/ 2125 w 5713"/>
                <a:gd name="T115" fmla="*/ 336 h 4320"/>
                <a:gd name="T116" fmla="*/ 2740 w 5713"/>
                <a:gd name="T117" fmla="*/ 30 h 43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3"/>
                <a:gd name="T178" fmla="*/ 0 h 4320"/>
                <a:gd name="T179" fmla="*/ 5713 w 5713"/>
                <a:gd name="T180" fmla="*/ 4320 h 43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14"/>
            <p:cNvSpPr>
              <a:spLocks/>
            </p:cNvSpPr>
            <p:nvPr/>
          </p:nvSpPr>
          <p:spPr bwMode="auto">
            <a:xfrm>
              <a:off x="2380" y="83"/>
              <a:ext cx="890" cy="144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0"/>
                <a:gd name="T76" fmla="*/ 0 h 144"/>
                <a:gd name="T77" fmla="*/ 890 w 89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15"/>
            <p:cNvSpPr>
              <a:spLocks/>
            </p:cNvSpPr>
            <p:nvPr/>
          </p:nvSpPr>
          <p:spPr bwMode="auto">
            <a:xfrm>
              <a:off x="2412" y="162"/>
              <a:ext cx="875" cy="114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4"/>
                <a:gd name="T104" fmla="*/ 875 w 875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6"/>
            <p:cNvSpPr>
              <a:spLocks/>
            </p:cNvSpPr>
            <p:nvPr/>
          </p:nvSpPr>
          <p:spPr bwMode="auto">
            <a:xfrm>
              <a:off x="2442" y="238"/>
              <a:ext cx="865" cy="124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5"/>
                <a:gd name="T100" fmla="*/ 0 h 124"/>
                <a:gd name="T101" fmla="*/ 865 w 865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7"/>
            <p:cNvSpPr>
              <a:spLocks/>
            </p:cNvSpPr>
            <p:nvPr/>
          </p:nvSpPr>
          <p:spPr bwMode="auto">
            <a:xfrm>
              <a:off x="1900" y="245"/>
              <a:ext cx="2005" cy="246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05"/>
                <a:gd name="T133" fmla="*/ 0 h 246"/>
                <a:gd name="T134" fmla="*/ 2005 w 2005"/>
                <a:gd name="T135" fmla="*/ 246 h 2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8"/>
            <p:cNvSpPr>
              <a:spLocks/>
            </p:cNvSpPr>
            <p:nvPr/>
          </p:nvSpPr>
          <p:spPr bwMode="auto">
            <a:xfrm>
              <a:off x="3358" y="349"/>
              <a:ext cx="331" cy="232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1"/>
                <a:gd name="T109" fmla="*/ 0 h 232"/>
                <a:gd name="T110" fmla="*/ 331 w 331"/>
                <a:gd name="T111" fmla="*/ 232 h 2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9"/>
            <p:cNvSpPr>
              <a:spLocks/>
            </p:cNvSpPr>
            <p:nvPr/>
          </p:nvSpPr>
          <p:spPr bwMode="auto">
            <a:xfrm>
              <a:off x="2405" y="362"/>
              <a:ext cx="1095" cy="609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95"/>
                <a:gd name="T157" fmla="*/ 0 h 609"/>
                <a:gd name="T158" fmla="*/ 1095 w 1095"/>
                <a:gd name="T159" fmla="*/ 609 h 6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20"/>
            <p:cNvSpPr>
              <a:spLocks/>
            </p:cNvSpPr>
            <p:nvPr/>
          </p:nvSpPr>
          <p:spPr bwMode="auto">
            <a:xfrm>
              <a:off x="3049" y="403"/>
              <a:ext cx="238" cy="47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47"/>
                <a:gd name="T101" fmla="*/ 238 w 238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21"/>
            <p:cNvSpPr>
              <a:spLocks/>
            </p:cNvSpPr>
            <p:nvPr/>
          </p:nvSpPr>
          <p:spPr bwMode="auto">
            <a:xfrm>
              <a:off x="2201" y="450"/>
              <a:ext cx="285" cy="209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5"/>
                <a:gd name="T109" fmla="*/ 0 h 209"/>
                <a:gd name="T110" fmla="*/ 285 w 285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22"/>
            <p:cNvSpPr>
              <a:spLocks/>
            </p:cNvSpPr>
            <p:nvPr/>
          </p:nvSpPr>
          <p:spPr bwMode="auto">
            <a:xfrm>
              <a:off x="3059" y="478"/>
              <a:ext cx="177" cy="119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119"/>
                <a:gd name="T128" fmla="*/ 177 w 177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23"/>
            <p:cNvSpPr>
              <a:spLocks/>
            </p:cNvSpPr>
            <p:nvPr/>
          </p:nvSpPr>
          <p:spPr bwMode="auto">
            <a:xfrm>
              <a:off x="2618" y="498"/>
              <a:ext cx="169" cy="117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117"/>
                <a:gd name="T128" fmla="*/ 169 w 169"/>
                <a:gd name="T129" fmla="*/ 117 h 11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24"/>
            <p:cNvSpPr>
              <a:spLocks/>
            </p:cNvSpPr>
            <p:nvPr/>
          </p:nvSpPr>
          <p:spPr bwMode="auto">
            <a:xfrm>
              <a:off x="3074" y="494"/>
              <a:ext cx="132" cy="88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8"/>
                <a:gd name="T101" fmla="*/ 132 w 132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5"/>
            <p:cNvSpPr>
              <a:spLocks/>
            </p:cNvSpPr>
            <p:nvPr/>
          </p:nvSpPr>
          <p:spPr bwMode="auto">
            <a:xfrm>
              <a:off x="2645" y="510"/>
              <a:ext cx="115" cy="92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5"/>
                <a:gd name="T127" fmla="*/ 0 h 92"/>
                <a:gd name="T128" fmla="*/ 115 w 115"/>
                <a:gd name="T129" fmla="*/ 92 h 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6"/>
            <p:cNvSpPr>
              <a:spLocks/>
            </p:cNvSpPr>
            <p:nvPr/>
          </p:nvSpPr>
          <p:spPr bwMode="auto">
            <a:xfrm>
              <a:off x="3118" y="523"/>
              <a:ext cx="47" cy="33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3"/>
                <a:gd name="T71" fmla="*/ 47 w 47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7"/>
            <p:cNvSpPr>
              <a:spLocks/>
            </p:cNvSpPr>
            <p:nvPr/>
          </p:nvSpPr>
          <p:spPr bwMode="auto">
            <a:xfrm>
              <a:off x="2696" y="540"/>
              <a:ext cx="27" cy="33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33"/>
                <a:gd name="T47" fmla="*/ 27 w 27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8"/>
            <p:cNvSpPr>
              <a:spLocks/>
            </p:cNvSpPr>
            <p:nvPr/>
          </p:nvSpPr>
          <p:spPr bwMode="auto">
            <a:xfrm>
              <a:off x="2802" y="552"/>
              <a:ext cx="274" cy="124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4"/>
                <a:gd name="T157" fmla="*/ 0 h 124"/>
                <a:gd name="T158" fmla="*/ 274 w 274"/>
                <a:gd name="T159" fmla="*/ 124 h 12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9"/>
            <p:cNvSpPr>
              <a:spLocks/>
            </p:cNvSpPr>
            <p:nvPr/>
          </p:nvSpPr>
          <p:spPr bwMode="auto">
            <a:xfrm>
              <a:off x="2826" y="564"/>
              <a:ext cx="223" cy="99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3"/>
                <a:gd name="T127" fmla="*/ 0 h 99"/>
                <a:gd name="T128" fmla="*/ 223 w 223"/>
                <a:gd name="T129" fmla="*/ 99 h 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30"/>
            <p:cNvSpPr>
              <a:spLocks/>
            </p:cNvSpPr>
            <p:nvPr/>
          </p:nvSpPr>
          <p:spPr bwMode="auto">
            <a:xfrm>
              <a:off x="2544" y="602"/>
              <a:ext cx="780" cy="251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80"/>
                <a:gd name="T160" fmla="*/ 0 h 251"/>
                <a:gd name="T161" fmla="*/ 780 w 780"/>
                <a:gd name="T162" fmla="*/ 251 h 25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31"/>
            <p:cNvSpPr>
              <a:spLocks/>
            </p:cNvSpPr>
            <p:nvPr/>
          </p:nvSpPr>
          <p:spPr bwMode="auto">
            <a:xfrm>
              <a:off x="3135" y="676"/>
              <a:ext cx="86" cy="94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94"/>
                <a:gd name="T68" fmla="*/ 86 w 86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32"/>
            <p:cNvSpPr>
              <a:spLocks/>
            </p:cNvSpPr>
            <p:nvPr/>
          </p:nvSpPr>
          <p:spPr bwMode="auto">
            <a:xfrm>
              <a:off x="2677" y="700"/>
              <a:ext cx="100" cy="90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"/>
                <a:gd name="T70" fmla="*/ 0 h 90"/>
                <a:gd name="T71" fmla="*/ 100 w 100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33"/>
            <p:cNvSpPr>
              <a:spLocks/>
            </p:cNvSpPr>
            <p:nvPr/>
          </p:nvSpPr>
          <p:spPr bwMode="auto">
            <a:xfrm>
              <a:off x="2971" y="711"/>
              <a:ext cx="159" cy="12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9"/>
                <a:gd name="T127" fmla="*/ 0 h 129"/>
                <a:gd name="T128" fmla="*/ 159 w 159"/>
                <a:gd name="T129" fmla="*/ 129 h 12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34"/>
            <p:cNvSpPr>
              <a:spLocks/>
            </p:cNvSpPr>
            <p:nvPr/>
          </p:nvSpPr>
          <p:spPr bwMode="auto">
            <a:xfrm>
              <a:off x="2795" y="725"/>
              <a:ext cx="159" cy="120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9"/>
                <a:gd name="T46" fmla="*/ 0 h 120"/>
                <a:gd name="T47" fmla="*/ 159 w 159"/>
                <a:gd name="T48" fmla="*/ 120 h 1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35"/>
            <p:cNvSpPr>
              <a:spLocks/>
            </p:cNvSpPr>
            <p:nvPr/>
          </p:nvSpPr>
          <p:spPr bwMode="auto">
            <a:xfrm>
              <a:off x="2758" y="861"/>
              <a:ext cx="968" cy="312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68"/>
                <a:gd name="T157" fmla="*/ 0 h 312"/>
                <a:gd name="T158" fmla="*/ 968 w 968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36"/>
            <p:cNvSpPr>
              <a:spLocks/>
            </p:cNvSpPr>
            <p:nvPr/>
          </p:nvSpPr>
          <p:spPr bwMode="auto">
            <a:xfrm>
              <a:off x="2196" y="892"/>
              <a:ext cx="581" cy="278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1"/>
                <a:gd name="T100" fmla="*/ 0 h 278"/>
                <a:gd name="T101" fmla="*/ 581 w 581"/>
                <a:gd name="T102" fmla="*/ 278 h 2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37"/>
            <p:cNvSpPr>
              <a:spLocks/>
            </p:cNvSpPr>
            <p:nvPr/>
          </p:nvSpPr>
          <p:spPr bwMode="auto">
            <a:xfrm>
              <a:off x="569" y="996"/>
              <a:ext cx="4652" cy="626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652"/>
                <a:gd name="T190" fmla="*/ 0 h 626"/>
                <a:gd name="T191" fmla="*/ 4652 w 4652"/>
                <a:gd name="T192" fmla="*/ 626 h 6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38"/>
            <p:cNvSpPr>
              <a:spLocks/>
            </p:cNvSpPr>
            <p:nvPr/>
          </p:nvSpPr>
          <p:spPr bwMode="auto">
            <a:xfrm>
              <a:off x="2361" y="1032"/>
              <a:ext cx="360" cy="26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26"/>
                <a:gd name="T71" fmla="*/ 360 w 360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39"/>
            <p:cNvSpPr>
              <a:spLocks/>
            </p:cNvSpPr>
            <p:nvPr/>
          </p:nvSpPr>
          <p:spPr bwMode="auto">
            <a:xfrm>
              <a:off x="2537" y="1087"/>
              <a:ext cx="177" cy="36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7"/>
                <a:gd name="T73" fmla="*/ 0 h 36"/>
                <a:gd name="T74" fmla="*/ 177 w 177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40"/>
            <p:cNvSpPr>
              <a:spLocks/>
            </p:cNvSpPr>
            <p:nvPr/>
          </p:nvSpPr>
          <p:spPr bwMode="auto">
            <a:xfrm>
              <a:off x="3162" y="1091"/>
              <a:ext cx="213" cy="28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8"/>
                <a:gd name="T44" fmla="*/ 213 w 213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41"/>
            <p:cNvSpPr>
              <a:spLocks/>
            </p:cNvSpPr>
            <p:nvPr/>
          </p:nvSpPr>
          <p:spPr bwMode="auto">
            <a:xfrm>
              <a:off x="579" y="1643"/>
              <a:ext cx="157" cy="44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44"/>
                <a:gd name="T17" fmla="*/ 157 w 15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42"/>
            <p:cNvSpPr>
              <a:spLocks/>
            </p:cNvSpPr>
            <p:nvPr/>
          </p:nvSpPr>
          <p:spPr bwMode="auto">
            <a:xfrm>
              <a:off x="5052" y="1687"/>
              <a:ext cx="37" cy="12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"/>
                <a:gd name="T17" fmla="*/ 37 w 37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43"/>
            <p:cNvSpPr>
              <a:spLocks/>
            </p:cNvSpPr>
            <p:nvPr/>
          </p:nvSpPr>
          <p:spPr bwMode="auto">
            <a:xfrm>
              <a:off x="721" y="1766"/>
              <a:ext cx="27" cy="15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5"/>
                <a:gd name="T17" fmla="*/ 27 w 27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44"/>
            <p:cNvSpPr>
              <a:spLocks/>
            </p:cNvSpPr>
            <p:nvPr/>
          </p:nvSpPr>
          <p:spPr bwMode="auto">
            <a:xfrm>
              <a:off x="5035" y="1781"/>
              <a:ext cx="162" cy="79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2"/>
                <a:gd name="T70" fmla="*/ 0 h 79"/>
                <a:gd name="T71" fmla="*/ 162 w 16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45"/>
            <p:cNvSpPr>
              <a:spLocks/>
            </p:cNvSpPr>
            <p:nvPr/>
          </p:nvSpPr>
          <p:spPr bwMode="auto">
            <a:xfrm>
              <a:off x="552" y="1872"/>
              <a:ext cx="662" cy="1852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2"/>
                <a:gd name="T130" fmla="*/ 0 h 1852"/>
                <a:gd name="T131" fmla="*/ 662 w 662"/>
                <a:gd name="T132" fmla="*/ 1852 h 18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46"/>
            <p:cNvSpPr>
              <a:spLocks/>
            </p:cNvSpPr>
            <p:nvPr/>
          </p:nvSpPr>
          <p:spPr bwMode="auto">
            <a:xfrm>
              <a:off x="2079" y="1910"/>
              <a:ext cx="3125" cy="1831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5"/>
                <a:gd name="T103" fmla="*/ 0 h 1831"/>
                <a:gd name="T104" fmla="*/ 3125 w 3125"/>
                <a:gd name="T105" fmla="*/ 1831 h 18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47"/>
            <p:cNvSpPr>
              <a:spLocks/>
            </p:cNvSpPr>
            <p:nvPr/>
          </p:nvSpPr>
          <p:spPr bwMode="auto">
            <a:xfrm>
              <a:off x="3250" y="3749"/>
              <a:ext cx="1189" cy="426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89"/>
                <a:gd name="T166" fmla="*/ 0 h 426"/>
                <a:gd name="T167" fmla="*/ 1189 w 1189"/>
                <a:gd name="T168" fmla="*/ 426 h 42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48"/>
            <p:cNvSpPr>
              <a:spLocks/>
            </p:cNvSpPr>
            <p:nvPr/>
          </p:nvSpPr>
          <p:spPr bwMode="auto">
            <a:xfrm>
              <a:off x="3412" y="3749"/>
              <a:ext cx="47" cy="15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15"/>
                <a:gd name="T41" fmla="*/ 47 w 47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49"/>
            <p:cNvSpPr>
              <a:spLocks/>
            </p:cNvSpPr>
            <p:nvPr/>
          </p:nvSpPr>
          <p:spPr bwMode="auto">
            <a:xfrm>
              <a:off x="3491" y="3749"/>
              <a:ext cx="115" cy="54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"/>
                <a:gd name="T97" fmla="*/ 0 h 54"/>
                <a:gd name="T98" fmla="*/ 115 w 115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50"/>
            <p:cNvSpPr>
              <a:spLocks/>
            </p:cNvSpPr>
            <p:nvPr/>
          </p:nvSpPr>
          <p:spPr bwMode="auto">
            <a:xfrm>
              <a:off x="3613" y="3749"/>
              <a:ext cx="152" cy="81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81"/>
                <a:gd name="T71" fmla="*/ 152 w 152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51"/>
            <p:cNvSpPr>
              <a:spLocks/>
            </p:cNvSpPr>
            <p:nvPr/>
          </p:nvSpPr>
          <p:spPr bwMode="auto">
            <a:xfrm>
              <a:off x="3748" y="3746"/>
              <a:ext cx="176" cy="100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100"/>
                <a:gd name="T68" fmla="*/ 176 w 176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52"/>
            <p:cNvSpPr>
              <a:spLocks/>
            </p:cNvSpPr>
            <p:nvPr/>
          </p:nvSpPr>
          <p:spPr bwMode="auto">
            <a:xfrm>
              <a:off x="3905" y="3744"/>
              <a:ext cx="152" cy="100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100"/>
                <a:gd name="T71" fmla="*/ 152 w 152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53"/>
            <p:cNvSpPr>
              <a:spLocks/>
            </p:cNvSpPr>
            <p:nvPr/>
          </p:nvSpPr>
          <p:spPr bwMode="auto">
            <a:xfrm>
              <a:off x="3772" y="3863"/>
              <a:ext cx="214" cy="51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4"/>
                <a:gd name="T100" fmla="*/ 0 h 51"/>
                <a:gd name="T101" fmla="*/ 214 w 21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54"/>
            <p:cNvSpPr>
              <a:spLocks/>
            </p:cNvSpPr>
            <p:nvPr/>
          </p:nvSpPr>
          <p:spPr bwMode="auto">
            <a:xfrm>
              <a:off x="3206" y="3888"/>
              <a:ext cx="218" cy="144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8"/>
                <a:gd name="T70" fmla="*/ 0 h 144"/>
                <a:gd name="T71" fmla="*/ 218 w 218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55"/>
            <p:cNvSpPr>
              <a:spLocks/>
            </p:cNvSpPr>
            <p:nvPr/>
          </p:nvSpPr>
          <p:spPr bwMode="auto">
            <a:xfrm>
              <a:off x="3824" y="3917"/>
              <a:ext cx="213" cy="54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54"/>
                <a:gd name="T101" fmla="*/ 213 w 213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56"/>
            <p:cNvSpPr>
              <a:spLocks/>
            </p:cNvSpPr>
            <p:nvPr/>
          </p:nvSpPr>
          <p:spPr bwMode="auto">
            <a:xfrm>
              <a:off x="3949" y="3958"/>
              <a:ext cx="221" cy="54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1"/>
                <a:gd name="T100" fmla="*/ 0 h 54"/>
                <a:gd name="T101" fmla="*/ 221 w 221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57"/>
            <p:cNvSpPr>
              <a:spLocks/>
            </p:cNvSpPr>
            <p:nvPr/>
          </p:nvSpPr>
          <p:spPr bwMode="auto">
            <a:xfrm>
              <a:off x="3464" y="3999"/>
              <a:ext cx="934" cy="217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34"/>
                <a:gd name="T157" fmla="*/ 0 h 217"/>
                <a:gd name="T158" fmla="*/ 934 w 934"/>
                <a:gd name="T159" fmla="*/ 217 h 2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58"/>
            <p:cNvSpPr>
              <a:spLocks/>
            </p:cNvSpPr>
            <p:nvPr/>
          </p:nvSpPr>
          <p:spPr bwMode="auto">
            <a:xfrm>
              <a:off x="2140" y="3743"/>
              <a:ext cx="101" cy="121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1"/>
                <a:gd name="T73" fmla="*/ 0 h 121"/>
                <a:gd name="T74" fmla="*/ 101 w 101"/>
                <a:gd name="T75" fmla="*/ 121 h 12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59"/>
            <p:cNvSpPr>
              <a:spLocks/>
            </p:cNvSpPr>
            <p:nvPr/>
          </p:nvSpPr>
          <p:spPr bwMode="auto">
            <a:xfrm>
              <a:off x="2258" y="3747"/>
              <a:ext cx="122" cy="13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"/>
                <a:gd name="T70" fmla="*/ 0 h 132"/>
                <a:gd name="T71" fmla="*/ 122 w 122"/>
                <a:gd name="T72" fmla="*/ 132 h 1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60"/>
            <p:cNvSpPr>
              <a:spLocks/>
            </p:cNvSpPr>
            <p:nvPr/>
          </p:nvSpPr>
          <p:spPr bwMode="auto">
            <a:xfrm>
              <a:off x="2405" y="3749"/>
              <a:ext cx="88" cy="185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8"/>
                <a:gd name="T70" fmla="*/ 0 h 185"/>
                <a:gd name="T71" fmla="*/ 88 w 88"/>
                <a:gd name="T72" fmla="*/ 185 h 1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61"/>
            <p:cNvSpPr>
              <a:spLocks/>
            </p:cNvSpPr>
            <p:nvPr/>
          </p:nvSpPr>
          <p:spPr bwMode="auto">
            <a:xfrm>
              <a:off x="2184" y="3977"/>
              <a:ext cx="275" cy="147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5"/>
                <a:gd name="T97" fmla="*/ 0 h 147"/>
                <a:gd name="T98" fmla="*/ 275 w 275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62"/>
            <p:cNvSpPr>
              <a:spLocks/>
            </p:cNvSpPr>
            <p:nvPr/>
          </p:nvSpPr>
          <p:spPr bwMode="auto">
            <a:xfrm>
              <a:off x="1611" y="3893"/>
              <a:ext cx="272" cy="151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51"/>
                <a:gd name="T17" fmla="*/ 272 w 272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63"/>
            <p:cNvSpPr>
              <a:spLocks/>
            </p:cNvSpPr>
            <p:nvPr/>
          </p:nvSpPr>
          <p:spPr bwMode="auto">
            <a:xfrm>
              <a:off x="1824" y="4015"/>
              <a:ext cx="309" cy="109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9"/>
                <a:gd name="T127" fmla="*/ 0 h 109"/>
                <a:gd name="T128" fmla="*/ 309 w 3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64"/>
            <p:cNvSpPr>
              <a:spLocks/>
            </p:cNvSpPr>
            <p:nvPr/>
          </p:nvSpPr>
          <p:spPr bwMode="auto">
            <a:xfrm>
              <a:off x="1839" y="4058"/>
              <a:ext cx="451" cy="176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1"/>
                <a:gd name="T127" fmla="*/ 0 h 176"/>
                <a:gd name="T128" fmla="*/ 451 w 451"/>
                <a:gd name="T129" fmla="*/ 176 h 1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08" name="Group 65"/>
            <p:cNvGrpSpPr>
              <a:grpSpLocks/>
            </p:cNvGrpSpPr>
            <p:nvPr/>
          </p:nvGrpSpPr>
          <p:grpSpPr bwMode="auto"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2119" name="Freeform 66"/>
              <p:cNvSpPr>
                <a:spLocks/>
              </p:cNvSpPr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2"/>
                  <a:gd name="T109" fmla="*/ 0 h 666"/>
                  <a:gd name="T110" fmla="*/ 892 w 892"/>
                  <a:gd name="T111" fmla="*/ 666 h 6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Freeform 67"/>
              <p:cNvSpPr>
                <a:spLocks/>
              </p:cNvSpPr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60"/>
                  <a:gd name="T124" fmla="*/ 0 h 603"/>
                  <a:gd name="T125" fmla="*/ 760 w 760"/>
                  <a:gd name="T126" fmla="*/ 603 h 60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Freeform 68"/>
              <p:cNvSpPr>
                <a:spLocks/>
              </p:cNvSpPr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18"/>
                  <a:gd name="T130" fmla="*/ 0 h 547"/>
                  <a:gd name="T131" fmla="*/ 818 w 818"/>
                  <a:gd name="T132" fmla="*/ 547 h 54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09" name="Rectangle 69"/>
            <p:cNvSpPr>
              <a:spLocks noChangeArrowheads="1"/>
            </p:cNvSpPr>
            <p:nvPr/>
          </p:nvSpPr>
          <p:spPr bwMode="auto"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2110" name="Group 70"/>
            <p:cNvGrpSpPr>
              <a:grpSpLocks/>
            </p:cNvGrpSpPr>
            <p:nvPr/>
          </p:nvGrpSpPr>
          <p:grpSpPr bwMode="auto"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2111" name="Freeform 71"/>
              <p:cNvSpPr>
                <a:spLocks/>
              </p:cNvSpPr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59"/>
                  <a:gd name="T137" fmla="*/ 414 w 414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Freeform 72"/>
              <p:cNvSpPr>
                <a:spLocks/>
              </p:cNvSpPr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86"/>
                  <a:gd name="T130" fmla="*/ 0 h 153"/>
                  <a:gd name="T131" fmla="*/ 486 w 486"/>
                  <a:gd name="T132" fmla="*/ 153 h 1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Freeform 73"/>
              <p:cNvSpPr>
                <a:spLocks/>
              </p:cNvSpPr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41"/>
                  <a:gd name="T103" fmla="*/ 0 h 161"/>
                  <a:gd name="T104" fmla="*/ 541 w 541"/>
                  <a:gd name="T105" fmla="*/ 161 h 1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Freeform 74"/>
              <p:cNvSpPr>
                <a:spLocks/>
              </p:cNvSpPr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73"/>
                  <a:gd name="T127" fmla="*/ 0 h 120"/>
                  <a:gd name="T128" fmla="*/ 573 w 573"/>
                  <a:gd name="T129" fmla="*/ 120 h 12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Freeform 75"/>
              <p:cNvSpPr>
                <a:spLocks/>
              </p:cNvSpPr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63"/>
                  <a:gd name="T130" fmla="*/ 0 h 177"/>
                  <a:gd name="T131" fmla="*/ 563 w 563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Freeform 76"/>
              <p:cNvSpPr>
                <a:spLocks/>
              </p:cNvSpPr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54"/>
                  <a:gd name="T106" fmla="*/ 0 h 137"/>
                  <a:gd name="T107" fmla="*/ 554 w 554"/>
                  <a:gd name="T108" fmla="*/ 137 h 13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Freeform 77"/>
              <p:cNvSpPr>
                <a:spLocks/>
              </p:cNvSpPr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7"/>
                  <a:gd name="T127" fmla="*/ 0 h 127"/>
                  <a:gd name="T128" fmla="*/ 397 w 397"/>
                  <a:gd name="T129" fmla="*/ 127 h 12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Freeform 78"/>
              <p:cNvSpPr>
                <a:spLocks/>
              </p:cNvSpPr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7"/>
                  <a:gd name="T157" fmla="*/ 0 h 132"/>
                  <a:gd name="T158" fmla="*/ 397 w 397"/>
                  <a:gd name="T159" fmla="*/ 132 h 1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55" name="Text Box 79"/>
          <p:cNvSpPr txBox="1">
            <a:spLocks noChangeArrowheads="1"/>
          </p:cNvSpPr>
          <p:nvPr/>
        </p:nvSpPr>
        <p:spPr bwMode="auto">
          <a:xfrm>
            <a:off x="2438400" y="2743200"/>
            <a:ext cx="4495800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i="1">
                <a:solidFill>
                  <a:srgbClr val="339933"/>
                </a:solidFill>
                <a:latin typeface="Arial" charset="0"/>
                <a:cs typeface="Arial" charset="0"/>
              </a:rPr>
              <a:t>B</a:t>
            </a:r>
            <a:r>
              <a:rPr lang="en-US" sz="3600" b="1" i="1">
                <a:solidFill>
                  <a:srgbClr val="339933"/>
                </a:solidFill>
                <a:latin typeface="Arial" charset="0"/>
              </a:rPr>
              <a:t>ẠN GIỎI QUÁ.</a:t>
            </a:r>
          </a:p>
          <a:p>
            <a:pPr algn="ctr">
              <a:lnSpc>
                <a:spcPct val="150000"/>
              </a:lnSpc>
            </a:pPr>
            <a:r>
              <a:rPr lang="en-US" sz="2600" b="1" i="1">
                <a:solidFill>
                  <a:srgbClr val="339933"/>
                </a:solidFill>
                <a:latin typeface="Arial" charset="0"/>
              </a:rPr>
              <a:t>Bạn xứng đáng được </a:t>
            </a:r>
          </a:p>
          <a:p>
            <a:pPr algn="ctr">
              <a:lnSpc>
                <a:spcPct val="150000"/>
              </a:lnSpc>
            </a:pPr>
            <a:r>
              <a:rPr lang="en-US" sz="2600" b="1" i="1">
                <a:solidFill>
                  <a:srgbClr val="339933"/>
                </a:solidFill>
                <a:latin typeface="Arial" charset="0"/>
              </a:rPr>
              <a:t>thưởng một tràng pháo tay</a:t>
            </a:r>
            <a:r>
              <a:rPr lang="en-US" sz="2800" b="1" i="1">
                <a:solidFill>
                  <a:srgbClr val="339933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/>
          <p:cNvSpPr txBox="1">
            <a:spLocks noChangeArrowheads="1"/>
          </p:cNvSpPr>
          <p:nvPr/>
        </p:nvSpPr>
        <p:spPr bwMode="auto">
          <a:xfrm>
            <a:off x="1600200" y="255588"/>
            <a:ext cx="3244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en-US" sz="2800" b="1">
                <a:solidFill>
                  <a:schemeClr val="bg1"/>
                </a:solidFill>
                <a:latin typeface="Arial" charset="0"/>
                <a:ea typeface="Gulim" pitchFamily="34" charset="-127"/>
              </a:rPr>
              <a:t>KIỂM TRA BÀI CŨ</a:t>
            </a:r>
          </a:p>
        </p:txBody>
      </p:sp>
      <p:sp>
        <p:nvSpPr>
          <p:cNvPr id="5199" name="Text Box 79"/>
          <p:cNvSpPr txBox="1">
            <a:spLocks noChangeArrowheads="1"/>
          </p:cNvSpPr>
          <p:nvPr/>
        </p:nvSpPr>
        <p:spPr bwMode="auto">
          <a:xfrm>
            <a:off x="762000" y="1143000"/>
            <a:ext cx="3957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charset="0"/>
              </a:rPr>
              <a:t>Tính giá trị của biểu thức:</a:t>
            </a:r>
          </a:p>
        </p:txBody>
      </p:sp>
      <p:sp>
        <p:nvSpPr>
          <p:cNvPr id="5200" name="Text Box 80"/>
          <p:cNvSpPr txBox="1">
            <a:spLocks noChangeArrowheads="1"/>
          </p:cNvSpPr>
          <p:nvPr/>
        </p:nvSpPr>
        <p:spPr bwMode="auto">
          <a:xfrm>
            <a:off x="1203325" y="1743075"/>
            <a:ext cx="2076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112 : (7 x 4)</a:t>
            </a:r>
          </a:p>
        </p:txBody>
      </p:sp>
      <p:sp>
        <p:nvSpPr>
          <p:cNvPr id="5201" name="Text Box 81"/>
          <p:cNvSpPr txBox="1">
            <a:spLocks noChangeArrowheads="1"/>
          </p:cNvSpPr>
          <p:nvPr/>
        </p:nvSpPr>
        <p:spPr bwMode="auto">
          <a:xfrm>
            <a:off x="2895600" y="2590800"/>
            <a:ext cx="2682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945 : (7 x 5 x 3)</a:t>
            </a:r>
          </a:p>
        </p:txBody>
      </p:sp>
      <p:sp>
        <p:nvSpPr>
          <p:cNvPr id="5202" name="Text Box 82"/>
          <p:cNvSpPr txBox="1">
            <a:spLocks noChangeArrowheads="1"/>
          </p:cNvSpPr>
          <p:nvPr/>
        </p:nvSpPr>
        <p:spPr bwMode="auto">
          <a:xfrm>
            <a:off x="4876800" y="1828800"/>
            <a:ext cx="2682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630 : (6 x 7 x 3)</a:t>
            </a:r>
          </a:p>
        </p:txBody>
      </p:sp>
      <p:sp>
        <p:nvSpPr>
          <p:cNvPr id="5203" name="Text Box 83"/>
          <p:cNvSpPr txBox="1">
            <a:spLocks noChangeArrowheads="1"/>
          </p:cNvSpPr>
          <p:nvPr/>
        </p:nvSpPr>
        <p:spPr bwMode="auto">
          <a:xfrm>
            <a:off x="762000" y="3352800"/>
            <a:ext cx="1266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Arial" charset="0"/>
              </a:rPr>
              <a:t>BÀI LÀM:</a:t>
            </a:r>
          </a:p>
        </p:txBody>
      </p:sp>
      <p:sp>
        <p:nvSpPr>
          <p:cNvPr id="5204" name="Text Box 84"/>
          <p:cNvSpPr txBox="1">
            <a:spLocks noChangeArrowheads="1"/>
          </p:cNvSpPr>
          <p:nvPr/>
        </p:nvSpPr>
        <p:spPr bwMode="auto">
          <a:xfrm>
            <a:off x="685800" y="3962400"/>
            <a:ext cx="247491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   </a:t>
            </a:r>
            <a:r>
              <a:rPr lang="en-US" sz="2800">
                <a:solidFill>
                  <a:srgbClr val="CC00FF"/>
                </a:solidFill>
                <a:latin typeface="Arial" charset="0"/>
              </a:rPr>
              <a:t>112 : (7 x 4)</a:t>
            </a:r>
            <a:r>
              <a:rPr lang="en-US" sz="2800">
                <a:solidFill>
                  <a:srgbClr val="FF6600"/>
                </a:solidFill>
                <a:latin typeface="Arial" charset="0"/>
              </a:rPr>
              <a:t> 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112 : 7 : 4 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16 : 4 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4</a:t>
            </a:r>
          </a:p>
        </p:txBody>
      </p:sp>
      <p:sp>
        <p:nvSpPr>
          <p:cNvPr id="5205" name="Text Box 85"/>
          <p:cNvSpPr txBox="1">
            <a:spLocks noChangeArrowheads="1"/>
          </p:cNvSpPr>
          <p:nvPr/>
        </p:nvSpPr>
        <p:spPr bwMode="auto">
          <a:xfrm>
            <a:off x="3219450" y="3981450"/>
            <a:ext cx="307975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   </a:t>
            </a:r>
            <a:r>
              <a:rPr lang="en-US" sz="2800">
                <a:solidFill>
                  <a:srgbClr val="CC00FF"/>
                </a:solidFill>
                <a:latin typeface="Arial" charset="0"/>
              </a:rPr>
              <a:t>630 : (6 x 7 x 3)</a:t>
            </a:r>
            <a:r>
              <a:rPr lang="en-US" sz="2800">
                <a:solidFill>
                  <a:srgbClr val="FF6600"/>
                </a:solidFill>
                <a:latin typeface="Arial" charset="0"/>
              </a:rPr>
              <a:t> 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630 : 6 : 7 : 3 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105 : 7 : 3 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15 : 3 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5</a:t>
            </a:r>
          </a:p>
        </p:txBody>
      </p:sp>
      <p:sp>
        <p:nvSpPr>
          <p:cNvPr id="5206" name="Text Box 86"/>
          <p:cNvSpPr txBox="1">
            <a:spLocks noChangeArrowheads="1"/>
          </p:cNvSpPr>
          <p:nvPr/>
        </p:nvSpPr>
        <p:spPr bwMode="auto">
          <a:xfrm>
            <a:off x="6248400" y="3962400"/>
            <a:ext cx="26828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945 : (7 x 5 x 3</a:t>
            </a:r>
            <a:r>
              <a:rPr lang="en-US" sz="2800">
                <a:solidFill>
                  <a:srgbClr val="FF6600"/>
                </a:solidFill>
                <a:latin typeface="Arial" charset="0"/>
              </a:rPr>
              <a:t>)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945 : 7 : 5 : 3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135 : 5 : 3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27 : 3</a:t>
            </a:r>
          </a:p>
          <a:p>
            <a:r>
              <a:rPr lang="en-US" sz="2800">
                <a:solidFill>
                  <a:srgbClr val="FF6600"/>
                </a:solidFill>
                <a:latin typeface="Arial" charset="0"/>
              </a:rPr>
              <a:t>=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9" grpId="0"/>
      <p:bldP spid="5200" grpId="0"/>
      <p:bldP spid="5201" grpId="0"/>
      <p:bldP spid="5202" grpId="0"/>
      <p:bldP spid="5203" grpId="0"/>
      <p:bldP spid="5204" grpId="0"/>
      <p:bldP spid="5205" grpId="0"/>
      <p:bldP spid="52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11"/>
          <p:cNvSpPr txBox="1">
            <a:spLocks noChangeArrowheads="1"/>
          </p:cNvSpPr>
          <p:nvPr/>
        </p:nvSpPr>
        <p:spPr bwMode="auto">
          <a:xfrm>
            <a:off x="533400" y="76200"/>
            <a:ext cx="546417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endParaRPr lang="en-US" b="1" i="1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6256" name="Text Box 112"/>
          <p:cNvSpPr txBox="1">
            <a:spLocks noChangeArrowheads="1"/>
          </p:cNvSpPr>
          <p:nvPr/>
        </p:nvSpPr>
        <p:spPr bwMode="auto">
          <a:xfrm>
            <a:off x="609600" y="1020763"/>
            <a:ext cx="5407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Arial" charset="0"/>
              </a:rPr>
              <a:t>CHIA HAI SỐ CÓ TẬN CÙNG LÀ CÁC CHỮ SỐ 0</a:t>
            </a:r>
          </a:p>
        </p:txBody>
      </p:sp>
      <p:grpSp>
        <p:nvGrpSpPr>
          <p:cNvPr id="2" name="Group 116"/>
          <p:cNvGrpSpPr>
            <a:grpSpLocks/>
          </p:cNvGrpSpPr>
          <p:nvPr/>
        </p:nvGrpSpPr>
        <p:grpSpPr bwMode="auto">
          <a:xfrm>
            <a:off x="1447800" y="1447800"/>
            <a:ext cx="6400800" cy="1600200"/>
            <a:chOff x="912" y="912"/>
            <a:chExt cx="4032" cy="1008"/>
          </a:xfrm>
        </p:grpSpPr>
        <p:sp>
          <p:nvSpPr>
            <p:cNvPr id="6186" name="AutoShape 110"/>
            <p:cNvSpPr>
              <a:spLocks noChangeArrowheads="1"/>
            </p:cNvSpPr>
            <p:nvPr/>
          </p:nvSpPr>
          <p:spPr bwMode="auto">
            <a:xfrm>
              <a:off x="912" y="912"/>
              <a:ext cx="4032" cy="1008"/>
            </a:xfrm>
            <a:prstGeom prst="cloudCallout">
              <a:avLst>
                <a:gd name="adj1" fmla="val -34079"/>
                <a:gd name="adj2" fmla="val 65278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  <p:sp>
          <p:nvSpPr>
            <p:cNvPr id="6187" name="Text Box 109"/>
            <p:cNvSpPr txBox="1">
              <a:spLocks noChangeArrowheads="1"/>
            </p:cNvSpPr>
            <p:nvPr/>
          </p:nvSpPr>
          <p:spPr bwMode="auto">
            <a:xfrm>
              <a:off x="1248" y="1008"/>
              <a:ext cx="350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solidFill>
                    <a:srgbClr val="CC00FF"/>
                  </a:solidFill>
                  <a:latin typeface="Arial" charset="0"/>
                </a:rPr>
                <a:t>Hãy áp dụng tính chất chia một số cho một tích để thực hiện phép chia</a:t>
              </a:r>
            </a:p>
          </p:txBody>
        </p:sp>
        <p:sp>
          <p:nvSpPr>
            <p:cNvPr id="6188" name="Text Box 113"/>
            <p:cNvSpPr txBox="1">
              <a:spLocks noChangeArrowheads="1"/>
            </p:cNvSpPr>
            <p:nvPr/>
          </p:nvSpPr>
          <p:spPr bwMode="auto">
            <a:xfrm>
              <a:off x="2256" y="1428"/>
              <a:ext cx="13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3D995C"/>
              </a:prstShdw>
            </a:effectLst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5050"/>
                  </a:solidFill>
                  <a:latin typeface="Arial" charset="0"/>
                </a:rPr>
                <a:t>320 : 40 = ?</a:t>
              </a:r>
            </a:p>
          </p:txBody>
        </p:sp>
      </p:grpSp>
      <p:sp>
        <p:nvSpPr>
          <p:cNvPr id="6259" name="WordArt 115"/>
          <p:cNvSpPr>
            <a:spLocks noChangeArrowheads="1" noChangeShapeType="1" noTextEdit="1"/>
          </p:cNvSpPr>
          <p:nvPr/>
        </p:nvSpPr>
        <p:spPr bwMode="auto">
          <a:xfrm>
            <a:off x="2667000" y="4038600"/>
            <a:ext cx="3962400" cy="9366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6600"/>
                    </a:gs>
                    <a:gs pos="100000">
                      <a:srgbClr val="FF505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Thảo luận nhóm đôi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6600"/>
                  </a:gs>
                  <a:gs pos="100000">
                    <a:srgbClr val="FF5050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3" name="Group 117"/>
          <p:cNvGrpSpPr>
            <a:grpSpLocks/>
          </p:cNvGrpSpPr>
          <p:nvPr/>
        </p:nvGrpSpPr>
        <p:grpSpPr bwMode="auto">
          <a:xfrm>
            <a:off x="4038600" y="3414713"/>
            <a:ext cx="4495800" cy="2168525"/>
            <a:chOff x="480" y="1335"/>
            <a:chExt cx="2832" cy="1366"/>
          </a:xfrm>
        </p:grpSpPr>
        <p:sp>
          <p:nvSpPr>
            <p:cNvPr id="6180" name="Text Box 118"/>
            <p:cNvSpPr txBox="1">
              <a:spLocks noChangeArrowheads="1"/>
            </p:cNvSpPr>
            <p:nvPr/>
          </p:nvSpPr>
          <p:spPr bwMode="auto">
            <a:xfrm>
              <a:off x="480" y="1344"/>
              <a:ext cx="1248" cy="33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charset="0"/>
                </a:rPr>
                <a:t>320 : 40 =</a:t>
              </a:r>
              <a:r>
                <a:rPr lang="en-US" sz="2000">
                  <a:solidFill>
                    <a:srgbClr val="339933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6181" name="Text Box 119"/>
            <p:cNvSpPr txBox="1">
              <a:spLocks noChangeArrowheads="1"/>
            </p:cNvSpPr>
            <p:nvPr/>
          </p:nvSpPr>
          <p:spPr bwMode="auto">
            <a:xfrm>
              <a:off x="1584" y="1335"/>
              <a:ext cx="720" cy="33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charset="0"/>
                </a:rPr>
                <a:t>320 :</a:t>
              </a:r>
            </a:p>
          </p:txBody>
        </p:sp>
        <p:sp>
          <p:nvSpPr>
            <p:cNvPr id="6182" name="Text Box 120"/>
            <p:cNvSpPr txBox="1">
              <a:spLocks noChangeArrowheads="1"/>
            </p:cNvSpPr>
            <p:nvPr/>
          </p:nvSpPr>
          <p:spPr bwMode="auto">
            <a:xfrm>
              <a:off x="2112" y="1344"/>
              <a:ext cx="1200" cy="33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charset="0"/>
                </a:rPr>
                <a:t>( 10 x 4 )</a:t>
              </a:r>
            </a:p>
          </p:txBody>
        </p:sp>
        <p:sp>
          <p:nvSpPr>
            <p:cNvPr id="6183" name="Text Box 121"/>
            <p:cNvSpPr txBox="1">
              <a:spLocks noChangeArrowheads="1"/>
            </p:cNvSpPr>
            <p:nvPr/>
          </p:nvSpPr>
          <p:spPr bwMode="auto">
            <a:xfrm>
              <a:off x="1392" y="1680"/>
              <a:ext cx="1584" cy="33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charset="0"/>
                </a:rPr>
                <a:t>= 32</a:t>
              </a:r>
              <a:r>
                <a:rPr lang="en-US" sz="2800">
                  <a:solidFill>
                    <a:srgbClr val="FF00FF"/>
                  </a:solidFill>
                  <a:latin typeface="Arial" charset="0"/>
                </a:rPr>
                <a:t>0</a:t>
              </a:r>
              <a:r>
                <a:rPr lang="en-US" sz="2800">
                  <a:latin typeface="Arial" charset="0"/>
                </a:rPr>
                <a:t> </a:t>
              </a:r>
              <a:r>
                <a:rPr lang="en-US" sz="2800">
                  <a:solidFill>
                    <a:srgbClr val="339933"/>
                  </a:solidFill>
                  <a:latin typeface="Arial" charset="0"/>
                </a:rPr>
                <a:t>: 1</a:t>
              </a:r>
              <a:r>
                <a:rPr lang="en-US" sz="2800">
                  <a:solidFill>
                    <a:srgbClr val="FF00FF"/>
                  </a:solidFill>
                  <a:latin typeface="Arial" charset="0"/>
                </a:rPr>
                <a:t>0 </a:t>
              </a:r>
              <a:r>
                <a:rPr lang="en-US" sz="2800">
                  <a:solidFill>
                    <a:srgbClr val="339933"/>
                  </a:solidFill>
                  <a:latin typeface="Arial" charset="0"/>
                </a:rPr>
                <a:t>: 4</a:t>
              </a:r>
            </a:p>
          </p:txBody>
        </p:sp>
        <p:sp>
          <p:nvSpPr>
            <p:cNvPr id="6184" name="Text Box 122"/>
            <p:cNvSpPr txBox="1">
              <a:spLocks noChangeArrowheads="1"/>
            </p:cNvSpPr>
            <p:nvPr/>
          </p:nvSpPr>
          <p:spPr bwMode="auto">
            <a:xfrm>
              <a:off x="1296" y="2016"/>
              <a:ext cx="1728" cy="33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charset="0"/>
                </a:rPr>
                <a:t>=       32    : 4</a:t>
              </a:r>
            </a:p>
          </p:txBody>
        </p:sp>
        <p:sp>
          <p:nvSpPr>
            <p:cNvPr id="6185" name="Text Box 123"/>
            <p:cNvSpPr txBox="1">
              <a:spLocks noChangeArrowheads="1"/>
            </p:cNvSpPr>
            <p:nvPr/>
          </p:nvSpPr>
          <p:spPr bwMode="auto">
            <a:xfrm>
              <a:off x="1374" y="2371"/>
              <a:ext cx="1296" cy="33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charset="0"/>
                </a:rPr>
                <a:t>=             8</a:t>
              </a:r>
            </a:p>
          </p:txBody>
        </p:sp>
      </p:grpSp>
      <p:sp>
        <p:nvSpPr>
          <p:cNvPr id="6271" name="Text Box 127"/>
          <p:cNvSpPr txBox="1">
            <a:spLocks noChangeArrowheads="1"/>
          </p:cNvSpPr>
          <p:nvPr/>
        </p:nvSpPr>
        <p:spPr bwMode="auto">
          <a:xfrm>
            <a:off x="4038600" y="5715000"/>
            <a:ext cx="2792413" cy="5238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320 : 40 = 32 : 4</a:t>
            </a:r>
          </a:p>
        </p:txBody>
      </p:sp>
      <p:grpSp>
        <p:nvGrpSpPr>
          <p:cNvPr id="4" name="Group 130"/>
          <p:cNvGrpSpPr>
            <a:grpSpLocks/>
          </p:cNvGrpSpPr>
          <p:nvPr/>
        </p:nvGrpSpPr>
        <p:grpSpPr bwMode="auto">
          <a:xfrm>
            <a:off x="1295400" y="3200400"/>
            <a:ext cx="3581400" cy="3200400"/>
            <a:chOff x="816" y="1824"/>
            <a:chExt cx="2256" cy="2016"/>
          </a:xfrm>
        </p:grpSpPr>
        <p:sp>
          <p:nvSpPr>
            <p:cNvPr id="6178" name="AutoShape 129"/>
            <p:cNvSpPr>
              <a:spLocks noChangeArrowheads="1"/>
            </p:cNvSpPr>
            <p:nvPr/>
          </p:nvSpPr>
          <p:spPr bwMode="auto">
            <a:xfrm>
              <a:off x="816" y="1824"/>
              <a:ext cx="2256" cy="2016"/>
            </a:xfrm>
            <a:prstGeom prst="rightArrowCallout">
              <a:avLst>
                <a:gd name="adj1" fmla="val 35315"/>
                <a:gd name="adj2" fmla="val 25000"/>
                <a:gd name="adj3" fmla="val 31499"/>
                <a:gd name="adj4" fmla="val 66667"/>
              </a:avLst>
            </a:prstGeom>
            <a:solidFill>
              <a:srgbClr val="FFFF00"/>
            </a:solidFill>
            <a:ln w="9525">
              <a:solidFill>
                <a:srgbClr val="FFCC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79" name="Rectangle 128"/>
            <p:cNvSpPr>
              <a:spLocks noChangeArrowheads="1"/>
            </p:cNvSpPr>
            <p:nvPr/>
          </p:nvSpPr>
          <p:spPr bwMode="auto">
            <a:xfrm>
              <a:off x="864" y="1824"/>
              <a:ext cx="1488" cy="1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Khi thực hiện phép chia 320:40, ta có thể cùng xóa một chữ số 0 ở tận cùng của số chia và số bị chia, rồi chia như thường.</a:t>
              </a:r>
            </a:p>
          </p:txBody>
        </p:sp>
      </p:grpSp>
      <p:grpSp>
        <p:nvGrpSpPr>
          <p:cNvPr id="5" name="Group 126"/>
          <p:cNvGrpSpPr>
            <a:grpSpLocks/>
          </p:cNvGrpSpPr>
          <p:nvPr/>
        </p:nvGrpSpPr>
        <p:grpSpPr bwMode="auto">
          <a:xfrm>
            <a:off x="1143000" y="3581400"/>
            <a:ext cx="3200400" cy="2286000"/>
            <a:chOff x="336" y="2304"/>
            <a:chExt cx="2016" cy="1440"/>
          </a:xfrm>
        </p:grpSpPr>
        <p:sp>
          <p:nvSpPr>
            <p:cNvPr id="6176" name="AutoShape 124"/>
            <p:cNvSpPr>
              <a:spLocks noChangeArrowheads="1"/>
            </p:cNvSpPr>
            <p:nvPr/>
          </p:nvSpPr>
          <p:spPr bwMode="auto">
            <a:xfrm>
              <a:off x="336" y="2304"/>
              <a:ext cx="2016" cy="1440"/>
            </a:xfrm>
            <a:prstGeom prst="cloudCallout">
              <a:avLst>
                <a:gd name="adj1" fmla="val 65477"/>
                <a:gd name="adj2" fmla="val -9653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  <p:sp>
          <p:nvSpPr>
            <p:cNvPr id="6177" name="Text Box 125"/>
            <p:cNvSpPr txBox="1">
              <a:spLocks noChangeArrowheads="1"/>
            </p:cNvSpPr>
            <p:nvPr/>
          </p:nvSpPr>
          <p:spPr bwMode="auto">
            <a:xfrm>
              <a:off x="432" y="2600"/>
              <a:ext cx="1776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  <a:latin typeface="Arial" charset="0"/>
                </a:rPr>
                <a:t>Nhận xét gì về kết quả hai phép chia </a:t>
              </a:r>
            </a:p>
            <a:p>
              <a:pPr algn="ctr"/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320 : 40</a:t>
              </a:r>
              <a:r>
                <a:rPr lang="en-US">
                  <a:solidFill>
                    <a:srgbClr val="0000FF"/>
                  </a:solidFill>
                  <a:latin typeface="Arial" charset="0"/>
                </a:rPr>
                <a:t> và </a:t>
              </a: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32 : 4</a:t>
              </a:r>
              <a:r>
                <a:rPr lang="en-US">
                  <a:solidFill>
                    <a:srgbClr val="0000FF"/>
                  </a:solidFill>
                  <a:latin typeface="Arial" charset="0"/>
                </a:rPr>
                <a:t>?</a:t>
              </a:r>
            </a:p>
          </p:txBody>
        </p:sp>
      </p:grpSp>
      <p:grpSp>
        <p:nvGrpSpPr>
          <p:cNvPr id="6" name="Group 134"/>
          <p:cNvGrpSpPr>
            <a:grpSpLocks/>
          </p:cNvGrpSpPr>
          <p:nvPr/>
        </p:nvGrpSpPr>
        <p:grpSpPr bwMode="auto">
          <a:xfrm>
            <a:off x="1143000" y="3581400"/>
            <a:ext cx="3200400" cy="2286000"/>
            <a:chOff x="720" y="2592"/>
            <a:chExt cx="2016" cy="1440"/>
          </a:xfrm>
        </p:grpSpPr>
        <p:sp>
          <p:nvSpPr>
            <p:cNvPr id="6174" name="AutoShape 132"/>
            <p:cNvSpPr>
              <a:spLocks noChangeArrowheads="1"/>
            </p:cNvSpPr>
            <p:nvPr/>
          </p:nvSpPr>
          <p:spPr bwMode="auto">
            <a:xfrm>
              <a:off x="720" y="2592"/>
              <a:ext cx="2016" cy="1440"/>
            </a:xfrm>
            <a:prstGeom prst="cloudCallout">
              <a:avLst>
                <a:gd name="adj1" fmla="val 65477"/>
                <a:gd name="adj2" fmla="val -9653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  <p:sp>
          <p:nvSpPr>
            <p:cNvPr id="6175" name="Text Box 133"/>
            <p:cNvSpPr txBox="1">
              <a:spLocks noChangeArrowheads="1"/>
            </p:cNvSpPr>
            <p:nvPr/>
          </p:nvSpPr>
          <p:spPr bwMode="auto">
            <a:xfrm>
              <a:off x="816" y="2880"/>
              <a:ext cx="1776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solidFill>
                    <a:srgbClr val="0066FF"/>
                  </a:solidFill>
                  <a:latin typeface="Arial" charset="0"/>
                </a:rPr>
                <a:t>Vận dụng cách làm trên để đặt tính và thực hiện phép chia 320 : 40</a:t>
              </a:r>
            </a:p>
          </p:txBody>
        </p:sp>
      </p:grpSp>
      <p:grpSp>
        <p:nvGrpSpPr>
          <p:cNvPr id="7" name="Group 135"/>
          <p:cNvGrpSpPr>
            <a:grpSpLocks/>
          </p:cNvGrpSpPr>
          <p:nvPr/>
        </p:nvGrpSpPr>
        <p:grpSpPr bwMode="auto">
          <a:xfrm>
            <a:off x="1989138" y="3697288"/>
            <a:ext cx="955675" cy="493712"/>
            <a:chOff x="1724" y="1248"/>
            <a:chExt cx="602" cy="311"/>
          </a:xfrm>
        </p:grpSpPr>
        <p:sp>
          <p:nvSpPr>
            <p:cNvPr id="6172" name="Line 136"/>
            <p:cNvSpPr>
              <a:spLocks noChangeShapeType="1"/>
            </p:cNvSpPr>
            <p:nvPr/>
          </p:nvSpPr>
          <p:spPr bwMode="auto">
            <a:xfrm flipH="1">
              <a:off x="1724" y="1248"/>
              <a:ext cx="101" cy="31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73" name="Line 137"/>
            <p:cNvSpPr>
              <a:spLocks noChangeShapeType="1"/>
            </p:cNvSpPr>
            <p:nvPr/>
          </p:nvSpPr>
          <p:spPr bwMode="auto">
            <a:xfrm flipH="1">
              <a:off x="2252" y="1248"/>
              <a:ext cx="74" cy="31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138"/>
          <p:cNvGrpSpPr>
            <a:grpSpLocks/>
          </p:cNvGrpSpPr>
          <p:nvPr/>
        </p:nvGrpSpPr>
        <p:grpSpPr bwMode="auto">
          <a:xfrm>
            <a:off x="1143000" y="3581400"/>
            <a:ext cx="2209800" cy="1371600"/>
            <a:chOff x="1200" y="1344"/>
            <a:chExt cx="1392" cy="864"/>
          </a:xfrm>
        </p:grpSpPr>
        <p:grpSp>
          <p:nvGrpSpPr>
            <p:cNvPr id="6168" name="Group 139"/>
            <p:cNvGrpSpPr>
              <a:grpSpLocks/>
            </p:cNvGrpSpPr>
            <p:nvPr/>
          </p:nvGrpSpPr>
          <p:grpSpPr bwMode="auto">
            <a:xfrm>
              <a:off x="1920" y="1344"/>
              <a:ext cx="672" cy="864"/>
              <a:chOff x="2064" y="1776"/>
              <a:chExt cx="672" cy="768"/>
            </a:xfrm>
          </p:grpSpPr>
          <p:sp>
            <p:nvSpPr>
              <p:cNvPr id="6170" name="Line 140"/>
              <p:cNvSpPr>
                <a:spLocks noChangeShapeType="1"/>
              </p:cNvSpPr>
              <p:nvPr/>
            </p:nvSpPr>
            <p:spPr bwMode="auto">
              <a:xfrm flipH="1">
                <a:off x="2064" y="1776"/>
                <a:ext cx="0" cy="76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1" name="Line 141"/>
              <p:cNvSpPr>
                <a:spLocks noChangeShapeType="1"/>
              </p:cNvSpPr>
              <p:nvPr/>
            </p:nvSpPr>
            <p:spPr bwMode="auto">
              <a:xfrm>
                <a:off x="2064" y="2112"/>
                <a:ext cx="6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169" name="Text Box 142"/>
            <p:cNvSpPr txBox="1">
              <a:spLocks noChangeArrowheads="1"/>
            </p:cNvSpPr>
            <p:nvPr/>
          </p:nvSpPr>
          <p:spPr bwMode="auto">
            <a:xfrm>
              <a:off x="1200" y="1344"/>
              <a:ext cx="1344" cy="40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CC00FF"/>
                  </a:solidFill>
                  <a:latin typeface="Arial" charset="0"/>
                </a:rPr>
                <a:t>32</a:t>
              </a:r>
              <a:r>
                <a:rPr lang="en-US" sz="3600">
                  <a:solidFill>
                    <a:srgbClr val="FF0066"/>
                  </a:solidFill>
                  <a:latin typeface="Arial" charset="0"/>
                </a:rPr>
                <a:t>0</a:t>
              </a:r>
              <a:r>
                <a:rPr lang="en-US" sz="3600">
                  <a:latin typeface="Arial" charset="0"/>
                </a:rPr>
                <a:t>   </a:t>
              </a:r>
              <a:r>
                <a:rPr lang="en-US" sz="3600">
                  <a:solidFill>
                    <a:srgbClr val="CC00FF"/>
                  </a:solidFill>
                  <a:latin typeface="Arial" charset="0"/>
                </a:rPr>
                <a:t>4</a:t>
              </a:r>
              <a:r>
                <a:rPr lang="en-US" sz="3600">
                  <a:solidFill>
                    <a:srgbClr val="FF0066"/>
                  </a:solidFill>
                  <a:latin typeface="Arial" charset="0"/>
                </a:rPr>
                <a:t>0</a:t>
              </a:r>
            </a:p>
          </p:txBody>
        </p:sp>
      </p:grpSp>
      <p:sp>
        <p:nvSpPr>
          <p:cNvPr id="6287" name="Text Box 143"/>
          <p:cNvSpPr txBox="1">
            <a:spLocks noChangeArrowheads="1"/>
          </p:cNvSpPr>
          <p:nvPr/>
        </p:nvSpPr>
        <p:spPr bwMode="auto">
          <a:xfrm>
            <a:off x="2397125" y="4191000"/>
            <a:ext cx="685800" cy="6461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CC00FF"/>
                </a:solidFill>
                <a:latin typeface="Arial" charset="0"/>
              </a:rPr>
              <a:t>8</a:t>
            </a:r>
          </a:p>
        </p:txBody>
      </p:sp>
      <p:sp>
        <p:nvSpPr>
          <p:cNvPr id="6288" name="Text Box 144"/>
          <p:cNvSpPr txBox="1">
            <a:spLocks noChangeArrowheads="1"/>
          </p:cNvSpPr>
          <p:nvPr/>
        </p:nvSpPr>
        <p:spPr bwMode="auto">
          <a:xfrm>
            <a:off x="1482725" y="4191000"/>
            <a:ext cx="609600" cy="6461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CC00FF"/>
                </a:solidFill>
                <a:latin typeface="Arial" charset="0"/>
              </a:rPr>
              <a:t>0</a:t>
            </a:r>
          </a:p>
        </p:txBody>
      </p:sp>
      <p:grpSp>
        <p:nvGrpSpPr>
          <p:cNvPr id="10" name="Group 145"/>
          <p:cNvGrpSpPr>
            <a:grpSpLocks/>
          </p:cNvGrpSpPr>
          <p:nvPr/>
        </p:nvGrpSpPr>
        <p:grpSpPr bwMode="auto">
          <a:xfrm>
            <a:off x="2247900" y="1390650"/>
            <a:ext cx="3657600" cy="1676400"/>
            <a:chOff x="1296" y="1008"/>
            <a:chExt cx="2304" cy="1056"/>
          </a:xfrm>
        </p:grpSpPr>
        <p:sp>
          <p:nvSpPr>
            <p:cNvPr id="6166" name="AutoShape 146"/>
            <p:cNvSpPr>
              <a:spLocks noChangeArrowheads="1"/>
            </p:cNvSpPr>
            <p:nvPr/>
          </p:nvSpPr>
          <p:spPr bwMode="auto">
            <a:xfrm>
              <a:off x="1296" y="1008"/>
              <a:ext cx="2304" cy="1056"/>
            </a:xfrm>
            <a:prstGeom prst="cloudCallout">
              <a:avLst>
                <a:gd name="adj1" fmla="val -42838"/>
                <a:gd name="adj2" fmla="val 73676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  <p:sp>
          <p:nvSpPr>
            <p:cNvPr id="6167" name="Text Box 147"/>
            <p:cNvSpPr txBox="1">
              <a:spLocks noChangeArrowheads="1"/>
            </p:cNvSpPr>
            <p:nvPr/>
          </p:nvSpPr>
          <p:spPr bwMode="auto">
            <a:xfrm>
              <a:off x="1344" y="1200"/>
              <a:ext cx="220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339933"/>
                  </a:solidFill>
                  <a:latin typeface="Arial" charset="0"/>
                </a:rPr>
                <a:t>Nêu cách thực hiện</a:t>
              </a:r>
            </a:p>
            <a:p>
              <a:pPr algn="ctr"/>
              <a:r>
                <a:rPr lang="en-US">
                  <a:solidFill>
                    <a:srgbClr val="339933"/>
                  </a:solidFill>
                  <a:latin typeface="Arial" charset="0"/>
                </a:rPr>
                <a:t> phép chia 320 : 40</a:t>
              </a:r>
            </a:p>
          </p:txBody>
        </p:sp>
      </p:grpSp>
      <p:grpSp>
        <p:nvGrpSpPr>
          <p:cNvPr id="11" name="Group 152"/>
          <p:cNvGrpSpPr>
            <a:grpSpLocks/>
          </p:cNvGrpSpPr>
          <p:nvPr/>
        </p:nvGrpSpPr>
        <p:grpSpPr bwMode="auto">
          <a:xfrm>
            <a:off x="495300" y="1866900"/>
            <a:ext cx="8382000" cy="1485900"/>
            <a:chOff x="312" y="984"/>
            <a:chExt cx="5280" cy="936"/>
          </a:xfrm>
        </p:grpSpPr>
        <p:sp>
          <p:nvSpPr>
            <p:cNvPr id="6162" name="Rectangle 148"/>
            <p:cNvSpPr>
              <a:spLocks noChangeArrowheads="1"/>
            </p:cNvSpPr>
            <p:nvPr/>
          </p:nvSpPr>
          <p:spPr bwMode="auto">
            <a:xfrm>
              <a:off x="600" y="984"/>
              <a:ext cx="4992" cy="86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000">
                  <a:solidFill>
                    <a:srgbClr val="339933"/>
                  </a:solidFill>
                  <a:latin typeface="Arial" charset="0"/>
                </a:rPr>
                <a:t>Đặt tính</a:t>
              </a:r>
            </a:p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000">
                  <a:solidFill>
                    <a:srgbClr val="339933"/>
                  </a:solidFill>
                  <a:latin typeface="Arial" charset="0"/>
                </a:rPr>
                <a:t>Cùng xóa một chữ số 0 ở tận cùng của số chia và số bị chia.</a:t>
              </a:r>
            </a:p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000">
                  <a:solidFill>
                    <a:srgbClr val="339933"/>
                  </a:solidFill>
                  <a:latin typeface="Arial" charset="0"/>
                </a:rPr>
                <a:t>Thực hiện phép chia  32 : 4 = 8</a:t>
              </a:r>
            </a:p>
          </p:txBody>
        </p:sp>
        <p:pic>
          <p:nvPicPr>
            <p:cNvPr id="6163" name="Picture 149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" y="1050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4" name="Picture 150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1340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5" name="Picture 151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1652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97" name="Text Box 153"/>
          <p:cNvSpPr txBox="1">
            <a:spLocks noChangeArrowheads="1"/>
          </p:cNvSpPr>
          <p:nvPr/>
        </p:nvSpPr>
        <p:spPr bwMode="auto">
          <a:xfrm>
            <a:off x="2438400" y="1524000"/>
            <a:ext cx="1906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FF"/>
                </a:solidFill>
                <a:latin typeface="Arial" charset="0"/>
              </a:rPr>
              <a:t>Các bước làm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6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85" decel="100000"/>
                                        <p:tgtEl>
                                          <p:spTgt spid="6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385" decel="100000"/>
                                        <p:tgtEl>
                                          <p:spTgt spid="62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385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385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" grpId="0"/>
      <p:bldP spid="6259" grpId="0" animBg="1"/>
      <p:bldP spid="6259" grpId="1" animBg="1"/>
      <p:bldP spid="6271" grpId="0" animBg="1"/>
      <p:bldP spid="6287" grpId="0"/>
      <p:bldP spid="6288" grpId="0"/>
      <p:bldP spid="62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09600" y="1020763"/>
            <a:ext cx="599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CHIA HAI SỐ CÓ TẬN CÙNG LÀ CÁC CHỮ SỐ 0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1981200" y="1371600"/>
            <a:ext cx="4105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Tính:  </a:t>
            </a:r>
            <a:r>
              <a:rPr lang="en-US" sz="3200" b="1">
                <a:solidFill>
                  <a:srgbClr val="FF6600"/>
                </a:solidFill>
                <a:latin typeface="Arial" charset="0"/>
              </a:rPr>
              <a:t>32000 : 400 = ?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400050" y="2403475"/>
            <a:ext cx="4705350" cy="2101850"/>
            <a:chOff x="288" y="1844"/>
            <a:chExt cx="2964" cy="1324"/>
          </a:xfrm>
        </p:grpSpPr>
        <p:sp>
          <p:nvSpPr>
            <p:cNvPr id="7201" name="Text Box 42"/>
            <p:cNvSpPr txBox="1">
              <a:spLocks noChangeArrowheads="1"/>
            </p:cNvSpPr>
            <p:nvPr/>
          </p:nvSpPr>
          <p:spPr bwMode="auto">
            <a:xfrm>
              <a:off x="288" y="1853"/>
              <a:ext cx="1344" cy="523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charset="0"/>
                </a:rPr>
                <a:t>320000 : 400 = </a:t>
              </a:r>
            </a:p>
          </p:txBody>
        </p:sp>
        <p:sp>
          <p:nvSpPr>
            <p:cNvPr id="7202" name="Text Box 43"/>
            <p:cNvSpPr txBox="1">
              <a:spLocks noChangeArrowheads="1"/>
            </p:cNvSpPr>
            <p:nvPr/>
          </p:nvSpPr>
          <p:spPr bwMode="auto">
            <a:xfrm>
              <a:off x="1536" y="1844"/>
              <a:ext cx="816" cy="523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charset="0"/>
                </a:rPr>
                <a:t>320000 :</a:t>
              </a:r>
            </a:p>
          </p:txBody>
        </p:sp>
        <p:sp>
          <p:nvSpPr>
            <p:cNvPr id="7203" name="Text Box 44"/>
            <p:cNvSpPr txBox="1">
              <a:spLocks noChangeArrowheads="1"/>
            </p:cNvSpPr>
            <p:nvPr/>
          </p:nvSpPr>
          <p:spPr bwMode="auto">
            <a:xfrm>
              <a:off x="2052" y="1853"/>
              <a:ext cx="1200" cy="288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charset="0"/>
                </a:rPr>
                <a:t>(100 x 4)</a:t>
              </a:r>
            </a:p>
          </p:txBody>
        </p:sp>
        <p:sp>
          <p:nvSpPr>
            <p:cNvPr id="7204" name="Text Box 45"/>
            <p:cNvSpPr txBox="1">
              <a:spLocks noChangeArrowheads="1"/>
            </p:cNvSpPr>
            <p:nvPr/>
          </p:nvSpPr>
          <p:spPr bwMode="auto">
            <a:xfrm>
              <a:off x="1308" y="2189"/>
              <a:ext cx="1584" cy="288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charset="0"/>
                </a:rPr>
                <a:t>= 320</a:t>
              </a:r>
              <a:r>
                <a:rPr lang="en-US">
                  <a:solidFill>
                    <a:srgbClr val="FF00FF"/>
                  </a:solidFill>
                  <a:latin typeface="Arial" charset="0"/>
                </a:rPr>
                <a:t>00</a:t>
              </a:r>
              <a:r>
                <a:rPr lang="en-US">
                  <a:latin typeface="Arial" charset="0"/>
                </a:rPr>
                <a:t> </a:t>
              </a:r>
              <a:r>
                <a:rPr lang="en-US">
                  <a:solidFill>
                    <a:srgbClr val="339933"/>
                  </a:solidFill>
                  <a:latin typeface="Arial" charset="0"/>
                </a:rPr>
                <a:t>: 1</a:t>
              </a:r>
              <a:r>
                <a:rPr lang="en-US">
                  <a:solidFill>
                    <a:srgbClr val="FF00FF"/>
                  </a:solidFill>
                  <a:latin typeface="Arial" charset="0"/>
                </a:rPr>
                <a:t>00 </a:t>
              </a:r>
              <a:r>
                <a:rPr lang="en-US">
                  <a:solidFill>
                    <a:srgbClr val="339933"/>
                  </a:solidFill>
                  <a:latin typeface="Arial" charset="0"/>
                </a:rPr>
                <a:t>: 4 </a:t>
              </a:r>
            </a:p>
          </p:txBody>
        </p:sp>
        <p:sp>
          <p:nvSpPr>
            <p:cNvPr id="7205" name="Text Box 46"/>
            <p:cNvSpPr txBox="1">
              <a:spLocks noChangeArrowheads="1"/>
            </p:cNvSpPr>
            <p:nvPr/>
          </p:nvSpPr>
          <p:spPr bwMode="auto">
            <a:xfrm>
              <a:off x="1212" y="2525"/>
              <a:ext cx="1728" cy="288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charset="0"/>
                </a:rPr>
                <a:t>=         320      : 4</a:t>
              </a:r>
            </a:p>
          </p:txBody>
        </p:sp>
        <p:sp>
          <p:nvSpPr>
            <p:cNvPr id="7206" name="Text Box 47"/>
            <p:cNvSpPr txBox="1">
              <a:spLocks noChangeArrowheads="1"/>
            </p:cNvSpPr>
            <p:nvPr/>
          </p:nvSpPr>
          <p:spPr bwMode="auto">
            <a:xfrm>
              <a:off x="1248" y="2880"/>
              <a:ext cx="1296" cy="288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charset="0"/>
                </a:rPr>
                <a:t>=             80</a:t>
              </a:r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4876800" y="1800225"/>
            <a:ext cx="3581400" cy="3379788"/>
            <a:chOff x="3024" y="1656"/>
            <a:chExt cx="2256" cy="2129"/>
          </a:xfrm>
        </p:grpSpPr>
        <p:sp>
          <p:nvSpPr>
            <p:cNvPr id="7199" name="AutoShape 51"/>
            <p:cNvSpPr>
              <a:spLocks noChangeArrowheads="1"/>
            </p:cNvSpPr>
            <p:nvPr/>
          </p:nvSpPr>
          <p:spPr bwMode="auto">
            <a:xfrm>
              <a:off x="3024" y="1656"/>
              <a:ext cx="2208" cy="1944"/>
            </a:xfrm>
            <a:prstGeom prst="leftArrowCallout">
              <a:avLst>
                <a:gd name="adj1" fmla="val 26037"/>
                <a:gd name="adj2" fmla="val 22917"/>
                <a:gd name="adj3" fmla="val 22043"/>
                <a:gd name="adj4" fmla="val 72222"/>
              </a:avLst>
            </a:prstGeom>
            <a:solidFill>
              <a:srgbClr val="FFFF00"/>
            </a:solidFill>
            <a:ln w="9525">
              <a:solidFill>
                <a:srgbClr val="FFCC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0" name="Rectangle 50"/>
            <p:cNvSpPr>
              <a:spLocks noChangeArrowheads="1"/>
            </p:cNvSpPr>
            <p:nvPr/>
          </p:nvSpPr>
          <p:spPr bwMode="auto">
            <a:xfrm>
              <a:off x="3600" y="1680"/>
              <a:ext cx="1680" cy="2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50000"/>
                </a:spcBef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Khi thực hiện phép chia 32000 : 400,  ta có thể cùng xóa 2 chữ số 0 ở tận cùng của số chia và số bị chia, rồi chia như thường</a:t>
              </a:r>
              <a:r>
                <a:rPr lang="en-US">
                  <a:solidFill>
                    <a:schemeClr val="tx2"/>
                  </a:solidFill>
                  <a:latin typeface="Arial" charset="0"/>
                </a:rPr>
                <a:t>.</a:t>
              </a:r>
              <a:endParaRPr lang="en-US" sz="2800">
                <a:solidFill>
                  <a:schemeClr val="tx2"/>
                </a:solidFill>
                <a:latin typeface="Arial" charset="0"/>
              </a:endParaRP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990600" y="4914900"/>
            <a:ext cx="8382000" cy="1485900"/>
            <a:chOff x="312" y="984"/>
            <a:chExt cx="5280" cy="936"/>
          </a:xfrm>
        </p:grpSpPr>
        <p:sp>
          <p:nvSpPr>
            <p:cNvPr id="7195" name="Rectangle 54"/>
            <p:cNvSpPr>
              <a:spLocks noChangeArrowheads="1"/>
            </p:cNvSpPr>
            <p:nvPr/>
          </p:nvSpPr>
          <p:spPr bwMode="auto">
            <a:xfrm>
              <a:off x="600" y="984"/>
              <a:ext cx="4992" cy="86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200">
                  <a:solidFill>
                    <a:srgbClr val="339933"/>
                  </a:solidFill>
                  <a:latin typeface="Arial" charset="0"/>
                </a:rPr>
                <a:t>Đặt tính</a:t>
              </a:r>
            </a:p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200">
                  <a:solidFill>
                    <a:srgbClr val="339933"/>
                  </a:solidFill>
                  <a:latin typeface="Arial" charset="0"/>
                </a:rPr>
                <a:t>Cùng xóa hai chữ số 0 ở tận cùng của số chia và số bị chia.</a:t>
              </a:r>
            </a:p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2200">
                  <a:solidFill>
                    <a:srgbClr val="339933"/>
                  </a:solidFill>
                  <a:latin typeface="Arial" charset="0"/>
                </a:rPr>
                <a:t>Thực hiện phép chia  320 : 4 = 80</a:t>
              </a:r>
            </a:p>
          </p:txBody>
        </p:sp>
        <p:pic>
          <p:nvPicPr>
            <p:cNvPr id="7196" name="Picture 55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" y="1050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7" name="Picture 56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1340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8" name="Picture 57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1652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58" name="Text Box 58"/>
          <p:cNvSpPr txBox="1">
            <a:spLocks noChangeArrowheads="1"/>
          </p:cNvSpPr>
          <p:nvPr/>
        </p:nvSpPr>
        <p:spPr bwMode="auto">
          <a:xfrm>
            <a:off x="2933700" y="4572000"/>
            <a:ext cx="2252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00FF"/>
                </a:solidFill>
                <a:latin typeface="Arial" charset="0"/>
              </a:rPr>
              <a:t>Các bước làm</a:t>
            </a:r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6719888" y="2487613"/>
            <a:ext cx="1571625" cy="685800"/>
            <a:chOff x="1266" y="1728"/>
            <a:chExt cx="990" cy="432"/>
          </a:xfrm>
        </p:grpSpPr>
        <p:sp>
          <p:nvSpPr>
            <p:cNvPr id="7191" name="Line 60"/>
            <p:cNvSpPr>
              <a:spLocks noChangeShapeType="1"/>
            </p:cNvSpPr>
            <p:nvPr/>
          </p:nvSpPr>
          <p:spPr bwMode="auto">
            <a:xfrm flipH="1">
              <a:off x="1266" y="1728"/>
              <a:ext cx="192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92" name="Line 61"/>
            <p:cNvSpPr>
              <a:spLocks noChangeShapeType="1"/>
            </p:cNvSpPr>
            <p:nvPr/>
          </p:nvSpPr>
          <p:spPr bwMode="auto">
            <a:xfrm flipH="1">
              <a:off x="2064" y="1728"/>
              <a:ext cx="192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93" name="Line 62"/>
            <p:cNvSpPr>
              <a:spLocks noChangeShapeType="1"/>
            </p:cNvSpPr>
            <p:nvPr/>
          </p:nvSpPr>
          <p:spPr bwMode="auto">
            <a:xfrm flipH="1">
              <a:off x="1410" y="1728"/>
              <a:ext cx="192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94" name="Line 63"/>
            <p:cNvSpPr>
              <a:spLocks noChangeShapeType="1"/>
            </p:cNvSpPr>
            <p:nvPr/>
          </p:nvSpPr>
          <p:spPr bwMode="auto">
            <a:xfrm flipH="1">
              <a:off x="1925" y="1728"/>
              <a:ext cx="192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5867400" y="2411413"/>
            <a:ext cx="3200400" cy="1828800"/>
            <a:chOff x="768" y="2448"/>
            <a:chExt cx="2016" cy="1152"/>
          </a:xfrm>
        </p:grpSpPr>
        <p:grpSp>
          <p:nvGrpSpPr>
            <p:cNvPr id="7187" name="Group 65"/>
            <p:cNvGrpSpPr>
              <a:grpSpLocks/>
            </p:cNvGrpSpPr>
            <p:nvPr/>
          </p:nvGrpSpPr>
          <p:grpSpPr bwMode="auto">
            <a:xfrm>
              <a:off x="1702" y="2448"/>
              <a:ext cx="720" cy="1152"/>
              <a:chOff x="2064" y="1776"/>
              <a:chExt cx="672" cy="768"/>
            </a:xfrm>
          </p:grpSpPr>
          <p:sp>
            <p:nvSpPr>
              <p:cNvPr id="7189" name="Line 66"/>
              <p:cNvSpPr>
                <a:spLocks noChangeShapeType="1"/>
              </p:cNvSpPr>
              <p:nvPr/>
            </p:nvSpPr>
            <p:spPr bwMode="auto">
              <a:xfrm flipH="1">
                <a:off x="2064" y="1776"/>
                <a:ext cx="0" cy="76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190" name="Line 67"/>
              <p:cNvSpPr>
                <a:spLocks noChangeShapeType="1"/>
              </p:cNvSpPr>
              <p:nvPr/>
            </p:nvSpPr>
            <p:spPr bwMode="auto">
              <a:xfrm>
                <a:off x="2064" y="2112"/>
                <a:ext cx="6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188" name="Text Box 68"/>
            <p:cNvSpPr txBox="1">
              <a:spLocks noChangeArrowheads="1"/>
            </p:cNvSpPr>
            <p:nvPr/>
          </p:nvSpPr>
          <p:spPr bwMode="auto">
            <a:xfrm>
              <a:off x="768" y="2544"/>
              <a:ext cx="2016" cy="980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en-US" sz="4000">
                  <a:solidFill>
                    <a:srgbClr val="0000FF"/>
                  </a:solidFill>
                  <a:latin typeface="Arial" charset="0"/>
                </a:rPr>
                <a:t>320</a:t>
              </a:r>
              <a:r>
                <a:rPr lang="en-US" sz="4000">
                  <a:solidFill>
                    <a:srgbClr val="FF0066"/>
                  </a:solidFill>
                  <a:latin typeface="Arial" charset="0"/>
                </a:rPr>
                <a:t>00 </a:t>
              </a:r>
              <a:r>
                <a:rPr lang="en-US" sz="4000">
                  <a:latin typeface="Arial" charset="0"/>
                </a:rPr>
                <a:t> </a:t>
              </a:r>
              <a:r>
                <a:rPr lang="en-US" sz="4000">
                  <a:solidFill>
                    <a:srgbClr val="0000FF"/>
                  </a:solidFill>
                  <a:latin typeface="Arial" charset="0"/>
                </a:rPr>
                <a:t>4</a:t>
              </a:r>
              <a:r>
                <a:rPr lang="en-US" sz="4000">
                  <a:solidFill>
                    <a:srgbClr val="FF0066"/>
                  </a:solidFill>
                  <a:latin typeface="Arial" charset="0"/>
                </a:rPr>
                <a:t>00</a:t>
              </a:r>
            </a:p>
            <a:p>
              <a:pPr algn="ctr">
                <a:spcBef>
                  <a:spcPct val="50000"/>
                </a:spcBef>
              </a:pPr>
              <a:endParaRPr lang="en-US" sz="4000">
                <a:solidFill>
                  <a:srgbClr val="000099"/>
                </a:solidFill>
                <a:latin typeface="Arial" charset="0"/>
              </a:endParaRPr>
            </a:p>
          </p:txBody>
        </p:sp>
      </p:grpSp>
      <p:sp>
        <p:nvSpPr>
          <p:cNvPr id="25669" name="Text Box 69"/>
          <p:cNvSpPr txBox="1">
            <a:spLocks noChangeArrowheads="1"/>
          </p:cNvSpPr>
          <p:nvPr/>
        </p:nvSpPr>
        <p:spPr bwMode="auto">
          <a:xfrm>
            <a:off x="7162800" y="3173413"/>
            <a:ext cx="91440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5670" name="Text Box 70"/>
          <p:cNvSpPr txBox="1">
            <a:spLocks noChangeArrowheads="1"/>
          </p:cNvSpPr>
          <p:nvPr/>
        </p:nvSpPr>
        <p:spPr bwMode="auto">
          <a:xfrm>
            <a:off x="5881688" y="3132138"/>
            <a:ext cx="92075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25671" name="Text Box 71"/>
          <p:cNvSpPr txBox="1">
            <a:spLocks noChangeArrowheads="1"/>
          </p:cNvSpPr>
          <p:nvPr/>
        </p:nvSpPr>
        <p:spPr bwMode="auto">
          <a:xfrm>
            <a:off x="6172200" y="3136900"/>
            <a:ext cx="83820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25672" name="Text Box 72"/>
          <p:cNvSpPr txBox="1">
            <a:spLocks noChangeArrowheads="1"/>
          </p:cNvSpPr>
          <p:nvPr/>
        </p:nvSpPr>
        <p:spPr bwMode="auto">
          <a:xfrm>
            <a:off x="7453313" y="3173413"/>
            <a:ext cx="83820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25673" name="Text Box 73"/>
          <p:cNvSpPr txBox="1">
            <a:spLocks noChangeArrowheads="1"/>
          </p:cNvSpPr>
          <p:nvPr/>
        </p:nvSpPr>
        <p:spPr bwMode="auto">
          <a:xfrm>
            <a:off x="6192838" y="3641725"/>
            <a:ext cx="83820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2133600" y="4572000"/>
            <a:ext cx="3657600" cy="1676400"/>
            <a:chOff x="1344" y="2880"/>
            <a:chExt cx="2304" cy="1056"/>
          </a:xfrm>
        </p:grpSpPr>
        <p:sp>
          <p:nvSpPr>
            <p:cNvPr id="7185" name="AutoShape 75"/>
            <p:cNvSpPr>
              <a:spLocks noChangeArrowheads="1"/>
            </p:cNvSpPr>
            <p:nvPr/>
          </p:nvSpPr>
          <p:spPr bwMode="auto">
            <a:xfrm>
              <a:off x="1344" y="2880"/>
              <a:ext cx="2304" cy="1056"/>
            </a:xfrm>
            <a:prstGeom prst="cloudCallout">
              <a:avLst>
                <a:gd name="adj1" fmla="val 43620"/>
                <a:gd name="adj2" fmla="val -68370"/>
              </a:avLst>
            </a:prstGeom>
            <a:solidFill>
              <a:srgbClr val="CC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7186" name="Text Box 76"/>
            <p:cNvSpPr txBox="1">
              <a:spLocks noChangeArrowheads="1"/>
            </p:cNvSpPr>
            <p:nvPr/>
          </p:nvSpPr>
          <p:spPr bwMode="auto">
            <a:xfrm>
              <a:off x="1392" y="3072"/>
              <a:ext cx="2208" cy="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600">
                  <a:solidFill>
                    <a:srgbClr val="FFFE00"/>
                  </a:solidFill>
                  <a:latin typeface="Arial" charset="0"/>
                </a:rPr>
                <a:t>Nêu cách thực hiện</a:t>
              </a:r>
            </a:p>
            <a:p>
              <a:pPr algn="ctr"/>
              <a:r>
                <a:rPr lang="en-US" sz="2600">
                  <a:solidFill>
                    <a:srgbClr val="FFFE00"/>
                  </a:solidFill>
                  <a:latin typeface="Arial" charset="0"/>
                </a:rPr>
                <a:t> phép chia 32000 : 400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8" grpId="0"/>
      <p:bldP spid="25658" grpId="0"/>
      <p:bldP spid="25669" grpId="0"/>
      <p:bldP spid="25670" grpId="0"/>
      <p:bldP spid="25671" grpId="0"/>
      <p:bldP spid="25672" grpId="0"/>
      <p:bldP spid="256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09600" y="1020763"/>
            <a:ext cx="599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CHIA HAI SỐ CÓ TẬN CÙNG LÀ CÁC CHỮ SỐ 0</a:t>
            </a:r>
          </a:p>
        </p:txBody>
      </p:sp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762000" y="1447800"/>
            <a:ext cx="7620000" cy="1905000"/>
          </a:xfrm>
          <a:prstGeom prst="wedgeEllipseCallout">
            <a:avLst>
              <a:gd name="adj1" fmla="val -48750"/>
              <a:gd name="adj2" fmla="val 50417"/>
            </a:avLst>
          </a:prstGeom>
          <a:solidFill>
            <a:srgbClr val="FFFE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2800">
                <a:solidFill>
                  <a:srgbClr val="339933"/>
                </a:solidFill>
                <a:latin typeface="Arial" charset="0"/>
              </a:rPr>
              <a:t>Vậy khi thực hiện chia 2 số có tận cùng là các chữ số 0, chúng ta có thể thực hiện như thế nào?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04800" y="3352800"/>
            <a:ext cx="8534400" cy="1600200"/>
            <a:chOff x="192" y="2208"/>
            <a:chExt cx="5376" cy="1008"/>
          </a:xfrm>
        </p:grpSpPr>
        <p:pic>
          <p:nvPicPr>
            <p:cNvPr id="8199" name="Picture 43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2208"/>
              <a:ext cx="672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0" name="Rectangle 40"/>
            <p:cNvSpPr>
              <a:spLocks noChangeArrowheads="1"/>
            </p:cNvSpPr>
            <p:nvPr/>
          </p:nvSpPr>
          <p:spPr bwMode="auto">
            <a:xfrm>
              <a:off x="384" y="2352"/>
              <a:ext cx="5184" cy="86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marL="342900" indent="-342900" algn="just">
                <a:lnSpc>
                  <a:spcPct val="115000"/>
                </a:lnSpc>
                <a:spcBef>
                  <a:spcPct val="20000"/>
                </a:spcBef>
              </a:pP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    Khi thực hiện phép chia 2 số có tận cùng là các chữ số 0, ta có thể cùng xóa một, hai, ba... chữ số 0 ở tận cùng của số chia và số bị chia, rồi chia như thường.</a:t>
              </a:r>
            </a:p>
          </p:txBody>
        </p:sp>
      </p:grp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0" y="5181600"/>
            <a:ext cx="8915400" cy="873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b="1" i="1" u="sng">
                <a:solidFill>
                  <a:srgbClr val="CC00FF"/>
                </a:solidFill>
                <a:latin typeface="Arial" charset="0"/>
              </a:rPr>
              <a:t>Lưu ý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: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Xóa bao nhiêu chữ số 0 ở tận cùng của số chia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          thì xóa bấy nhiêu chữ số 0 ở tận cùng của số bị chia.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7" grpId="0" animBg="1"/>
      <p:bldP spid="27690" grpId="0" build="p"/>
      <p:bldP spid="27690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5334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609600" y="1020763"/>
            <a:ext cx="599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CHIA HAI SỐ CÓ TẬN CÙNG LÀ CÁC CHỮ SỐ 0</a:t>
            </a:r>
          </a:p>
        </p:txBody>
      </p:sp>
      <p:sp>
        <p:nvSpPr>
          <p:cNvPr id="29702" name="WordArt 6"/>
          <p:cNvSpPr>
            <a:spLocks noChangeArrowheads="1" noChangeShapeType="1" noTextEdit="1"/>
          </p:cNvSpPr>
          <p:nvPr/>
        </p:nvSpPr>
        <p:spPr bwMode="auto">
          <a:xfrm rot="548499">
            <a:off x="457200" y="1524000"/>
            <a:ext cx="11430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1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143000" y="2152650"/>
            <a:ext cx="2805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FF"/>
                </a:solidFill>
                <a:latin typeface="Arial" charset="0"/>
              </a:rPr>
              <a:t>Chọn đáp án đúng: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55613" y="2717800"/>
            <a:ext cx="1851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  <a:latin typeface="Arial" charset="0"/>
              </a:rPr>
              <a:t>420 : 60 = ?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379663" y="2711450"/>
            <a:ext cx="2195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  <a:latin typeface="Arial" charset="0"/>
              </a:rPr>
              <a:t>4500 : 500 = ?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610100" y="2717800"/>
            <a:ext cx="2366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  <a:latin typeface="Arial" charset="0"/>
              </a:rPr>
              <a:t>85000 : 500 = ?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896100" y="2736850"/>
            <a:ext cx="2366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  <a:latin typeface="Arial" charset="0"/>
              </a:rPr>
              <a:t>92000 : 400 = ?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3367088"/>
            <a:ext cx="941388" cy="577850"/>
            <a:chOff x="288" y="2121"/>
            <a:chExt cx="593" cy="364"/>
          </a:xfrm>
        </p:grpSpPr>
        <p:pic>
          <p:nvPicPr>
            <p:cNvPr id="9263" name="Picture 12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64" name="Text Box 16"/>
            <p:cNvSpPr txBox="1">
              <a:spLocks noChangeArrowheads="1"/>
            </p:cNvSpPr>
            <p:nvPr/>
          </p:nvSpPr>
          <p:spPr bwMode="auto">
            <a:xfrm>
              <a:off x="638" y="2137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38150" y="4089400"/>
            <a:ext cx="1119188" cy="577850"/>
            <a:chOff x="276" y="2576"/>
            <a:chExt cx="705" cy="364"/>
          </a:xfrm>
        </p:grpSpPr>
        <p:pic>
          <p:nvPicPr>
            <p:cNvPr id="9261" name="Picture 13" descr="B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62" name="Text Box 17"/>
            <p:cNvSpPr txBox="1">
              <a:spLocks noChangeArrowheads="1"/>
            </p:cNvSpPr>
            <p:nvPr/>
          </p:nvSpPr>
          <p:spPr bwMode="auto">
            <a:xfrm>
              <a:off x="612" y="260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70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57200" y="4889500"/>
            <a:ext cx="1319213" cy="577850"/>
            <a:chOff x="288" y="3080"/>
            <a:chExt cx="831" cy="364"/>
          </a:xfrm>
        </p:grpSpPr>
        <p:pic>
          <p:nvPicPr>
            <p:cNvPr id="9259" name="Picture 14" descr="C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60" name="Text Box 18"/>
            <p:cNvSpPr txBox="1">
              <a:spLocks noChangeArrowheads="1"/>
            </p:cNvSpPr>
            <p:nvPr/>
          </p:nvSpPr>
          <p:spPr bwMode="auto">
            <a:xfrm>
              <a:off x="624" y="3081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700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590800" y="3352800"/>
            <a:ext cx="1341438" cy="577850"/>
            <a:chOff x="288" y="2121"/>
            <a:chExt cx="845" cy="364"/>
          </a:xfrm>
        </p:grpSpPr>
        <p:pic>
          <p:nvPicPr>
            <p:cNvPr id="9257" name="Picture 23" descr="A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8" name="Text Box 24"/>
            <p:cNvSpPr txBox="1">
              <a:spLocks noChangeArrowheads="1"/>
            </p:cNvSpPr>
            <p:nvPr/>
          </p:nvSpPr>
          <p:spPr bwMode="auto">
            <a:xfrm>
              <a:off x="638" y="2137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900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2590800" y="4875213"/>
            <a:ext cx="919163" cy="577850"/>
            <a:chOff x="288" y="3080"/>
            <a:chExt cx="579" cy="364"/>
          </a:xfrm>
        </p:grpSpPr>
        <p:pic>
          <p:nvPicPr>
            <p:cNvPr id="9255" name="Picture 26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6" name="Text Box 27"/>
            <p:cNvSpPr txBox="1">
              <a:spLocks noChangeArrowheads="1"/>
            </p:cNvSpPr>
            <p:nvPr/>
          </p:nvSpPr>
          <p:spPr bwMode="auto">
            <a:xfrm>
              <a:off x="624" y="3081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9</a:t>
              </a: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2571750" y="4057650"/>
            <a:ext cx="1119188" cy="577850"/>
            <a:chOff x="276" y="2576"/>
            <a:chExt cx="705" cy="364"/>
          </a:xfrm>
        </p:grpSpPr>
        <p:pic>
          <p:nvPicPr>
            <p:cNvPr id="9253" name="Picture 29" descr="B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4" name="Text Box 30"/>
            <p:cNvSpPr txBox="1">
              <a:spLocks noChangeArrowheads="1"/>
            </p:cNvSpPr>
            <p:nvPr/>
          </p:nvSpPr>
          <p:spPr bwMode="auto">
            <a:xfrm>
              <a:off x="612" y="260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90</a:t>
              </a:r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4845050" y="3302000"/>
            <a:ext cx="1141413" cy="577850"/>
            <a:chOff x="288" y="2121"/>
            <a:chExt cx="719" cy="364"/>
          </a:xfrm>
        </p:grpSpPr>
        <p:pic>
          <p:nvPicPr>
            <p:cNvPr id="9251" name="Picture 32" descr="A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2" name="Text Box 33"/>
            <p:cNvSpPr txBox="1">
              <a:spLocks noChangeArrowheads="1"/>
            </p:cNvSpPr>
            <p:nvPr/>
          </p:nvSpPr>
          <p:spPr bwMode="auto">
            <a:xfrm>
              <a:off x="638" y="2137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17</a:t>
              </a: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4845050" y="4824413"/>
            <a:ext cx="1519238" cy="577850"/>
            <a:chOff x="288" y="3080"/>
            <a:chExt cx="957" cy="364"/>
          </a:xfrm>
        </p:grpSpPr>
        <p:pic>
          <p:nvPicPr>
            <p:cNvPr id="9249" name="Picture 35" descr="C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0" name="Text Box 36"/>
            <p:cNvSpPr txBox="1">
              <a:spLocks noChangeArrowheads="1"/>
            </p:cNvSpPr>
            <p:nvPr/>
          </p:nvSpPr>
          <p:spPr bwMode="auto">
            <a:xfrm>
              <a:off x="624" y="3081"/>
              <a:ext cx="62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1700</a:t>
              </a:r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4826000" y="4038600"/>
            <a:ext cx="1319213" cy="577850"/>
            <a:chOff x="276" y="2576"/>
            <a:chExt cx="831" cy="364"/>
          </a:xfrm>
        </p:grpSpPr>
        <p:pic>
          <p:nvPicPr>
            <p:cNvPr id="9247" name="Picture 38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8" name="Text Box 39"/>
            <p:cNvSpPr txBox="1">
              <a:spLocks noChangeArrowheads="1"/>
            </p:cNvSpPr>
            <p:nvPr/>
          </p:nvSpPr>
          <p:spPr bwMode="auto">
            <a:xfrm>
              <a:off x="612" y="2600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170</a:t>
              </a:r>
            </a:p>
          </p:txBody>
        </p:sp>
      </p:grpSp>
      <p:grpSp>
        <p:nvGrpSpPr>
          <p:cNvPr id="11" name="Group 40"/>
          <p:cNvGrpSpPr>
            <a:grpSpLocks/>
          </p:cNvGrpSpPr>
          <p:nvPr/>
        </p:nvGrpSpPr>
        <p:grpSpPr bwMode="auto">
          <a:xfrm>
            <a:off x="7207250" y="3302000"/>
            <a:ext cx="1141413" cy="577850"/>
            <a:chOff x="288" y="2121"/>
            <a:chExt cx="719" cy="364"/>
          </a:xfrm>
        </p:grpSpPr>
        <p:pic>
          <p:nvPicPr>
            <p:cNvPr id="9245" name="Picture 41" descr="A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6" name="Text Box 42"/>
            <p:cNvSpPr txBox="1">
              <a:spLocks noChangeArrowheads="1"/>
            </p:cNvSpPr>
            <p:nvPr/>
          </p:nvSpPr>
          <p:spPr bwMode="auto">
            <a:xfrm>
              <a:off x="638" y="2137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23</a:t>
              </a:r>
            </a:p>
          </p:txBody>
        </p:sp>
      </p:grp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7207250" y="4824413"/>
            <a:ext cx="1519238" cy="577850"/>
            <a:chOff x="288" y="3080"/>
            <a:chExt cx="957" cy="364"/>
          </a:xfrm>
        </p:grpSpPr>
        <p:pic>
          <p:nvPicPr>
            <p:cNvPr id="9243" name="Picture 44" descr="C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4" name="Text Box 45"/>
            <p:cNvSpPr txBox="1">
              <a:spLocks noChangeArrowheads="1"/>
            </p:cNvSpPr>
            <p:nvPr/>
          </p:nvSpPr>
          <p:spPr bwMode="auto">
            <a:xfrm>
              <a:off x="624" y="3081"/>
              <a:ext cx="62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2300</a:t>
              </a:r>
            </a:p>
          </p:txBody>
        </p:sp>
      </p:grpSp>
      <p:grpSp>
        <p:nvGrpSpPr>
          <p:cNvPr id="13" name="Group 49"/>
          <p:cNvGrpSpPr>
            <a:grpSpLocks/>
          </p:cNvGrpSpPr>
          <p:nvPr/>
        </p:nvGrpSpPr>
        <p:grpSpPr bwMode="auto">
          <a:xfrm>
            <a:off x="7188200" y="4038600"/>
            <a:ext cx="1319213" cy="577850"/>
            <a:chOff x="276" y="2576"/>
            <a:chExt cx="831" cy="364"/>
          </a:xfrm>
        </p:grpSpPr>
        <p:pic>
          <p:nvPicPr>
            <p:cNvPr id="9241" name="Picture 50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2" name="Text Box 51"/>
            <p:cNvSpPr txBox="1">
              <a:spLocks noChangeArrowheads="1"/>
            </p:cNvSpPr>
            <p:nvPr/>
          </p:nvSpPr>
          <p:spPr bwMode="auto">
            <a:xfrm>
              <a:off x="612" y="2600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230</a:t>
              </a:r>
            </a:p>
          </p:txBody>
        </p:sp>
      </p:grpSp>
      <p:sp>
        <p:nvSpPr>
          <p:cNvPr id="29753" name="Line 57"/>
          <p:cNvSpPr>
            <a:spLocks noChangeShapeType="1"/>
          </p:cNvSpPr>
          <p:nvPr/>
        </p:nvSpPr>
        <p:spPr bwMode="auto">
          <a:xfrm>
            <a:off x="2209800" y="2743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4" name="Line 58"/>
          <p:cNvSpPr>
            <a:spLocks noChangeShapeType="1"/>
          </p:cNvSpPr>
          <p:nvPr/>
        </p:nvSpPr>
        <p:spPr bwMode="auto">
          <a:xfrm>
            <a:off x="4419600" y="2743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5" name="Line 59"/>
          <p:cNvSpPr>
            <a:spLocks noChangeShapeType="1"/>
          </p:cNvSpPr>
          <p:nvPr/>
        </p:nvSpPr>
        <p:spPr bwMode="auto">
          <a:xfrm>
            <a:off x="6781800" y="2819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  <p:bldP spid="29703" grpId="0"/>
      <p:bldP spid="29704" grpId="0"/>
      <p:bldP spid="29705" grpId="0"/>
      <p:bldP spid="29706" grpId="0"/>
      <p:bldP spid="29707" grpId="0"/>
      <p:bldP spid="29753" grpId="0" animBg="1"/>
      <p:bldP spid="29754" grpId="0" animBg="1"/>
      <p:bldP spid="297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5334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609600" y="1020763"/>
            <a:ext cx="599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CHIA HAI SỐ CÓ TẬN CÙNG LÀ CÁC CHỮ SỐ 0</a:t>
            </a:r>
          </a:p>
        </p:txBody>
      </p:sp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548499">
            <a:off x="457200" y="1524000"/>
            <a:ext cx="11430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2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60525" y="2098675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6600"/>
                </a:solidFill>
                <a:latin typeface="Arial" charset="0"/>
              </a:rPr>
              <a:t>Tìm x: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14400" y="3733800"/>
            <a:ext cx="2971800" cy="1570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rgbClr val="0000FF"/>
                </a:solidFill>
                <a:latin typeface="Arial" charset="0"/>
              </a:rPr>
              <a:t>X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x 40 = 25600</a:t>
            </a: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  <a:latin typeface="Arial" charset="0"/>
              </a:rPr>
              <a:t>      x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= 25600 : 40</a:t>
            </a: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  <a:latin typeface="Arial" charset="0"/>
              </a:rPr>
              <a:t>      x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=  640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334000" y="3657600"/>
            <a:ext cx="3048000" cy="1570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rgbClr val="0000FF"/>
                </a:solidFill>
                <a:latin typeface="Arial" charset="0"/>
              </a:rPr>
              <a:t>X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x 90 = 37800</a:t>
            </a: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  <a:latin typeface="Arial" charset="0"/>
              </a:rPr>
              <a:t>        x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= 37800 : 90</a:t>
            </a: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  <a:latin typeface="Arial" charset="0"/>
              </a:rPr>
              <a:t>        x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=  420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762000" y="2514600"/>
            <a:ext cx="8382000" cy="720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rgbClr val="CC00FF"/>
                </a:solidFill>
                <a:latin typeface="Arial" charset="0"/>
              </a:rPr>
              <a:t>a) </a:t>
            </a:r>
            <a:r>
              <a:rPr lang="en-US" sz="3200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800">
                <a:solidFill>
                  <a:srgbClr val="CC00FF"/>
                </a:solidFill>
                <a:latin typeface="Arial" charset="0"/>
              </a:rPr>
              <a:t> x 40 =25600             b) </a:t>
            </a:r>
            <a:r>
              <a:rPr lang="en-US" sz="3200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800">
                <a:solidFill>
                  <a:srgbClr val="CC00FF"/>
                </a:solidFill>
                <a:latin typeface="Arial" charset="0"/>
              </a:rPr>
              <a:t> x 90 = 37800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048000" y="3429000"/>
            <a:ext cx="3048000" cy="2133600"/>
            <a:chOff x="1872" y="2256"/>
            <a:chExt cx="1920" cy="1344"/>
          </a:xfrm>
        </p:grpSpPr>
        <p:sp>
          <p:nvSpPr>
            <p:cNvPr id="10272" name="AutoShape 13"/>
            <p:cNvSpPr>
              <a:spLocks noChangeArrowheads="1"/>
            </p:cNvSpPr>
            <p:nvPr/>
          </p:nvSpPr>
          <p:spPr bwMode="auto">
            <a:xfrm>
              <a:off x="1872" y="2256"/>
              <a:ext cx="1920" cy="1344"/>
            </a:xfrm>
            <a:prstGeom prst="cloudCallout">
              <a:avLst>
                <a:gd name="adj1" fmla="val -76250"/>
                <a:gd name="adj2" fmla="val -58556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FE00"/>
                </a:gs>
                <a:gs pos="100000">
                  <a:srgbClr val="FFFFFF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0273" name="Text Box 10"/>
            <p:cNvSpPr txBox="1">
              <a:spLocks noChangeArrowheads="1"/>
            </p:cNvSpPr>
            <p:nvPr/>
          </p:nvSpPr>
          <p:spPr bwMode="auto">
            <a:xfrm>
              <a:off x="2016" y="2448"/>
              <a:ext cx="1680" cy="86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Muốn tìm thừa số chưa biết ta làm thế nào ?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276600" y="3505200"/>
            <a:ext cx="3505200" cy="2133600"/>
            <a:chOff x="1824" y="2976"/>
            <a:chExt cx="2208" cy="1344"/>
          </a:xfrm>
        </p:grpSpPr>
        <p:sp>
          <p:nvSpPr>
            <p:cNvPr id="10270" name="AutoShape 18"/>
            <p:cNvSpPr>
              <a:spLocks noChangeArrowheads="1"/>
            </p:cNvSpPr>
            <p:nvPr/>
          </p:nvSpPr>
          <p:spPr bwMode="auto">
            <a:xfrm>
              <a:off x="1824" y="2976"/>
              <a:ext cx="2208" cy="1344"/>
            </a:xfrm>
            <a:prstGeom prst="cloudCallout">
              <a:avLst>
                <a:gd name="adj1" fmla="val -72824"/>
                <a:gd name="adj2" fmla="val -58556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FE00"/>
                </a:gs>
                <a:gs pos="100000">
                  <a:srgbClr val="FFFFFF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0271" name="Text Box 11"/>
            <p:cNvSpPr txBox="1">
              <a:spLocks noChangeArrowheads="1"/>
            </p:cNvSpPr>
            <p:nvPr/>
          </p:nvSpPr>
          <p:spPr bwMode="auto">
            <a:xfrm>
              <a:off x="2064" y="3106"/>
              <a:ext cx="1764" cy="105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339933"/>
                  </a:solidFill>
                  <a:latin typeface="Arial" charset="0"/>
                </a:rPr>
                <a:t>Muốn tìm thừa só chưa biết, ta lấy tích chia thừa số đã biết.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035050" y="3352800"/>
            <a:ext cx="1749425" cy="577850"/>
            <a:chOff x="288" y="2121"/>
            <a:chExt cx="1102" cy="364"/>
          </a:xfrm>
        </p:grpSpPr>
        <p:pic>
          <p:nvPicPr>
            <p:cNvPr id="10268" name="Picture 22" descr="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9" name="Text Box 23"/>
            <p:cNvSpPr txBox="1">
              <a:spLocks noChangeArrowheads="1"/>
            </p:cNvSpPr>
            <p:nvPr/>
          </p:nvSpPr>
          <p:spPr bwMode="auto">
            <a:xfrm>
              <a:off x="638" y="2137"/>
              <a:ext cx="7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x = 64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1016000" y="4075113"/>
            <a:ext cx="1928813" cy="577850"/>
            <a:chOff x="276" y="2576"/>
            <a:chExt cx="1215" cy="364"/>
          </a:xfrm>
        </p:grpSpPr>
        <p:pic>
          <p:nvPicPr>
            <p:cNvPr id="10266" name="Picture 25" descr="B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7" name="Text Box 26"/>
            <p:cNvSpPr txBox="1">
              <a:spLocks noChangeArrowheads="1"/>
            </p:cNvSpPr>
            <p:nvPr/>
          </p:nvSpPr>
          <p:spPr bwMode="auto">
            <a:xfrm>
              <a:off x="612" y="2600"/>
              <a:ext cx="87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x = 640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1035050" y="4875213"/>
            <a:ext cx="1928813" cy="577850"/>
            <a:chOff x="288" y="3080"/>
            <a:chExt cx="1215" cy="364"/>
          </a:xfrm>
        </p:grpSpPr>
        <p:pic>
          <p:nvPicPr>
            <p:cNvPr id="10264" name="Picture 28" descr="C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5" name="Text Box 29"/>
            <p:cNvSpPr txBox="1">
              <a:spLocks noChangeArrowheads="1"/>
            </p:cNvSpPr>
            <p:nvPr/>
          </p:nvSpPr>
          <p:spPr bwMode="auto">
            <a:xfrm>
              <a:off x="624" y="3081"/>
              <a:ext cx="87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x = 320</a:t>
              </a:r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5276850" y="3240088"/>
            <a:ext cx="1749425" cy="577850"/>
            <a:chOff x="288" y="2121"/>
            <a:chExt cx="1102" cy="364"/>
          </a:xfrm>
        </p:grpSpPr>
        <p:pic>
          <p:nvPicPr>
            <p:cNvPr id="10262" name="Picture 31" descr="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3" name="Text Box 32"/>
            <p:cNvSpPr txBox="1">
              <a:spLocks noChangeArrowheads="1"/>
            </p:cNvSpPr>
            <p:nvPr/>
          </p:nvSpPr>
          <p:spPr bwMode="auto">
            <a:xfrm>
              <a:off x="638" y="2137"/>
              <a:ext cx="7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x = 42</a:t>
              </a:r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5257800" y="3962400"/>
            <a:ext cx="1928813" cy="577850"/>
            <a:chOff x="276" y="2576"/>
            <a:chExt cx="1215" cy="364"/>
          </a:xfrm>
        </p:grpSpPr>
        <p:pic>
          <p:nvPicPr>
            <p:cNvPr id="10260" name="Picture 34" descr="B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1" name="Text Box 35"/>
            <p:cNvSpPr txBox="1">
              <a:spLocks noChangeArrowheads="1"/>
            </p:cNvSpPr>
            <p:nvPr/>
          </p:nvSpPr>
          <p:spPr bwMode="auto">
            <a:xfrm>
              <a:off x="612" y="2600"/>
              <a:ext cx="87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x = 240</a:t>
              </a:r>
            </a:p>
          </p:txBody>
        </p: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5276850" y="4762500"/>
            <a:ext cx="1928813" cy="577850"/>
            <a:chOff x="288" y="3080"/>
            <a:chExt cx="1215" cy="364"/>
          </a:xfrm>
        </p:grpSpPr>
        <p:pic>
          <p:nvPicPr>
            <p:cNvPr id="10258" name="Picture 37" descr="C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9" name="Text Box 38"/>
            <p:cNvSpPr txBox="1">
              <a:spLocks noChangeArrowheads="1"/>
            </p:cNvSpPr>
            <p:nvPr/>
          </p:nvSpPr>
          <p:spPr bwMode="auto">
            <a:xfrm>
              <a:off x="624" y="3081"/>
              <a:ext cx="87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x = 420</a:t>
              </a:r>
            </a:p>
          </p:txBody>
        </p:sp>
      </p:grpSp>
      <p:sp>
        <p:nvSpPr>
          <p:cNvPr id="31783" name="WordArt 39"/>
          <p:cNvSpPr>
            <a:spLocks noChangeArrowheads="1" noChangeShapeType="1" noTextEdit="1"/>
          </p:cNvSpPr>
          <p:nvPr/>
        </p:nvSpPr>
        <p:spPr bwMode="auto">
          <a:xfrm>
            <a:off x="3581400" y="3048000"/>
            <a:ext cx="10477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/>
                <a:cs typeface="Arial"/>
              </a:rPr>
              <a:t>Bài làm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17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1" grpId="0"/>
      <p:bldP spid="31752" grpId="0" autoUpdateAnimBg="0"/>
      <p:bldP spid="31753" grpId="0" autoUpdateAnimBg="0"/>
      <p:bldP spid="31756" grpId="0" build="p" autoUpdateAnimBg="0"/>
      <p:bldP spid="317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1295400"/>
          </a:xfrm>
          <a:noFill/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sz="2200" smtClean="0">
                <a:solidFill>
                  <a:srgbClr val="CC00FF"/>
                </a:solidFill>
              </a:rPr>
              <a:t>Người ta đự định xếp 180 tấn hàng lên các toa xe lửa. Hỏi:</a:t>
            </a:r>
          </a:p>
          <a:p>
            <a:pPr algn="just" eaLnBrk="1" hangingPunct="1">
              <a:buFontTx/>
              <a:buNone/>
            </a:pPr>
            <a:r>
              <a:rPr lang="en-US" sz="2200" smtClean="0">
                <a:solidFill>
                  <a:srgbClr val="CC00FF"/>
                </a:solidFill>
              </a:rPr>
              <a:t>a, Nếu mỗi toa xe chở được 20 tấn hàng thì cần mấy toa xe loại đó?</a:t>
            </a:r>
          </a:p>
          <a:p>
            <a:pPr algn="just" eaLnBrk="1" hangingPunct="1">
              <a:buFontTx/>
              <a:buNone/>
            </a:pPr>
            <a:r>
              <a:rPr lang="en-US" sz="2200" smtClean="0">
                <a:solidFill>
                  <a:srgbClr val="CC00FF"/>
                </a:solidFill>
              </a:rPr>
              <a:t>b,Nếu mỗi toa xe chở được 30 tấn hàng thì cần mấy toa xe loại đó?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5334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609600" y="1020763"/>
            <a:ext cx="599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CHIA HAI SỐ CÓ TẬN CÙNG LÀ CÁC CHỮ SỐ 0</a:t>
            </a:r>
          </a:p>
        </p:txBody>
      </p:sp>
      <p:sp>
        <p:nvSpPr>
          <p:cNvPr id="32775" name="WordArt 7"/>
          <p:cNvSpPr>
            <a:spLocks noChangeArrowheads="1" noChangeShapeType="1" noTextEdit="1"/>
          </p:cNvSpPr>
          <p:nvPr/>
        </p:nvSpPr>
        <p:spPr bwMode="auto">
          <a:xfrm rot="548499">
            <a:off x="3644900" y="1371600"/>
            <a:ext cx="996950" cy="455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9343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3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57200" y="3733800"/>
            <a:ext cx="8610600" cy="2701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a, Nếu mỗi toa chở được 20 tấn hàng thì cần số toa xe là:</a:t>
            </a:r>
          </a:p>
          <a:p>
            <a:pPr algn="ctr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180 : 20 = 9 (toa xe)</a:t>
            </a:r>
          </a:p>
          <a:p>
            <a:pPr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b, Nếu mỗi toa xe chở được 30 tấn hàng thì cần số toa xe là:</a:t>
            </a:r>
          </a:p>
          <a:p>
            <a:pPr algn="ctr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180 : 30 = 6 (toa xe)</a:t>
            </a:r>
          </a:p>
          <a:p>
            <a:pPr algn="ctr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                      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Đáp số: a) 9 toa xe.</a:t>
            </a:r>
          </a:p>
          <a:p>
            <a:pPr algn="ctr">
              <a:spcBef>
                <a:spcPct val="20000"/>
              </a:spcBef>
            </a:pPr>
            <a:r>
              <a:rPr lang="en-US" b="1" i="1">
                <a:solidFill>
                  <a:srgbClr val="0000FF"/>
                </a:solidFill>
                <a:latin typeface="Arial" charset="0"/>
              </a:rPr>
              <a:t>                                          b) 6 toa xe.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  </a:t>
            </a:r>
          </a:p>
        </p:txBody>
      </p:sp>
      <p:sp>
        <p:nvSpPr>
          <p:cNvPr id="32777" name="WordArt 9"/>
          <p:cNvSpPr>
            <a:spLocks noChangeArrowheads="1" noChangeShapeType="1" noTextEdit="1"/>
          </p:cNvSpPr>
          <p:nvPr/>
        </p:nvSpPr>
        <p:spPr bwMode="auto">
          <a:xfrm>
            <a:off x="3733800" y="3124200"/>
            <a:ext cx="10477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/>
                <a:cs typeface="Arial"/>
              </a:rPr>
              <a:t>Bài làm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  <p:bldP spid="32775" grpId="0" animBg="1"/>
      <p:bldP spid="32776" grpId="0" build="p"/>
      <p:bldP spid="327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4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1039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28" name="Group 9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1035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026" name="Object 14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1026" name="Clip" r:id="rId4" imgW="1104840" imgH="809535" progId="MS_ClipArt_Gallery.2">
              <p:embed/>
            </p:oleObj>
          </a:graphicData>
        </a:graphic>
      </p:graphicFrame>
      <p:pic>
        <p:nvPicPr>
          <p:cNvPr id="1029" name="Picture 16" descr="Free Clip Ar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7" descr="Funny Cartoon Be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1439863"/>
            <a:ext cx="11430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AutoShape 18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71875"/>
              <a:gd name="adj2" fmla="val -31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32" name="WordArt 20"/>
          <p:cNvSpPr>
            <a:spLocks noChangeArrowheads="1" noChangeShapeType="1" noTextEdit="1"/>
          </p:cNvSpPr>
          <p:nvPr/>
        </p:nvSpPr>
        <p:spPr bwMode="auto">
          <a:xfrm>
            <a:off x="2362200" y="2305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Bạn nhầm mất rồi. </a:t>
            </a:r>
          </a:p>
        </p:txBody>
      </p:sp>
      <p:sp>
        <p:nvSpPr>
          <p:cNvPr id="1033" name="WordArt 21"/>
          <p:cNvSpPr>
            <a:spLocks noChangeArrowheads="1" noChangeShapeType="1" noTextEdit="1"/>
          </p:cNvSpPr>
          <p:nvPr/>
        </p:nvSpPr>
        <p:spPr bwMode="auto">
          <a:xfrm>
            <a:off x="2251075" y="3775075"/>
            <a:ext cx="3311525" cy="9493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Bạn thử suy nghĩ lại nhé.</a:t>
            </a:r>
          </a:p>
        </p:txBody>
      </p:sp>
      <p:sp>
        <p:nvSpPr>
          <p:cNvPr id="1034" name="AutoShape 2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609600" cy="457200"/>
          </a:xfrm>
          <a:prstGeom prst="actionButtonBeginning">
            <a:avLst/>
          </a:prstGeom>
          <a:solidFill>
            <a:srgbClr val="EAC1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884</Words>
  <Application>Microsoft Office PowerPoint</Application>
  <PresentationFormat>On-screen Show (4:3)</PresentationFormat>
  <Paragraphs>145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Times New Roman</vt:lpstr>
      <vt:lpstr>Arial</vt:lpstr>
      <vt:lpstr>Gulim</vt:lpstr>
      <vt:lpstr>Wingdings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 Thanh Thao</dc:creator>
  <cp:lastModifiedBy>CSTeam</cp:lastModifiedBy>
  <cp:revision>126</cp:revision>
  <dcterms:created xsi:type="dcterms:W3CDTF">2007-05-02T06:00:07Z</dcterms:created>
  <dcterms:modified xsi:type="dcterms:W3CDTF">2016-06-30T02:11:43Z</dcterms:modified>
</cp:coreProperties>
</file>